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18" r:id="rId3"/>
    <p:sldId id="319" r:id="rId4"/>
    <p:sldId id="320" r:id="rId5"/>
    <p:sldId id="322" r:id="rId6"/>
    <p:sldId id="323" r:id="rId7"/>
    <p:sldId id="324" r:id="rId8"/>
    <p:sldId id="325" r:id="rId9"/>
    <p:sldId id="326" r:id="rId10"/>
    <p:sldId id="316" r:id="rId11"/>
    <p:sldId id="342" r:id="rId12"/>
    <p:sldId id="271" r:id="rId13"/>
    <p:sldId id="297" r:id="rId14"/>
    <p:sldId id="340" r:id="rId15"/>
    <p:sldId id="298" r:id="rId16"/>
    <p:sldId id="341" r:id="rId17"/>
    <p:sldId id="299" r:id="rId18"/>
    <p:sldId id="300" r:id="rId19"/>
    <p:sldId id="301" r:id="rId20"/>
    <p:sldId id="302" r:id="rId21"/>
    <p:sldId id="330" r:id="rId22"/>
    <p:sldId id="329" r:id="rId23"/>
    <p:sldId id="331" r:id="rId24"/>
    <p:sldId id="332" r:id="rId25"/>
    <p:sldId id="333" r:id="rId26"/>
    <p:sldId id="334" r:id="rId27"/>
    <p:sldId id="335" r:id="rId28"/>
    <p:sldId id="336" r:id="rId29"/>
    <p:sldId id="337" r:id="rId30"/>
    <p:sldId id="338" r:id="rId31"/>
    <p:sldId id="339" r:id="rId32"/>
    <p:sldId id="309" r:id="rId33"/>
    <p:sldId id="310" r:id="rId34"/>
    <p:sldId id="311" r:id="rId35"/>
    <p:sldId id="312" r:id="rId36"/>
    <p:sldId id="313" r:id="rId37"/>
    <p:sldId id="314" r:id="rId38"/>
    <p:sldId id="315" r:id="rId39"/>
    <p:sldId id="32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652" autoAdjust="0"/>
  </p:normalViewPr>
  <p:slideViewPr>
    <p:cSldViewPr>
      <p:cViewPr>
        <p:scale>
          <a:sx n="66" d="100"/>
          <a:sy n="66" d="100"/>
        </p:scale>
        <p:origin x="-1506"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IN" dirty="0" smtClean="0">
                <a:solidFill>
                  <a:srgbClr val="FF0000"/>
                </a:solidFill>
              </a:rPr>
              <a:t>What is a Microprocessor?</a:t>
            </a:r>
            <a:endParaRPr lang="en-IN" dirty="0">
              <a:solidFill>
                <a:srgbClr val="FF0000"/>
              </a:solidFill>
            </a:endParaRPr>
          </a:p>
        </p:txBody>
      </p:sp>
      <p:sp>
        <p:nvSpPr>
          <p:cNvPr id="5" name="Rectangle 4"/>
          <p:cNvSpPr/>
          <p:nvPr/>
        </p:nvSpPr>
        <p:spPr>
          <a:xfrm>
            <a:off x="304800" y="914400"/>
            <a:ext cx="8382000" cy="2585323"/>
          </a:xfrm>
          <a:prstGeom prst="rect">
            <a:avLst/>
          </a:prstGeom>
        </p:spPr>
        <p:txBody>
          <a:bodyPr wrap="square">
            <a:spAutoFit/>
          </a:bodyPr>
          <a:lstStyle/>
          <a:p>
            <a:r>
              <a:rPr lang="en-IN" dirty="0" smtClean="0"/>
              <a:t>Computer's Central Processing Unit (CPU) built on a </a:t>
            </a:r>
            <a:r>
              <a:rPr lang="en-IN" b="1" dirty="0" smtClean="0"/>
              <a:t>single Integrated Circuit (IC)</a:t>
            </a:r>
            <a:r>
              <a:rPr lang="en-IN" dirty="0" smtClean="0"/>
              <a:t> is called a </a:t>
            </a:r>
            <a:r>
              <a:rPr lang="en-IN" b="1" dirty="0" smtClean="0"/>
              <a:t>microprocessor</a:t>
            </a:r>
            <a:r>
              <a:rPr lang="en-IN" dirty="0" smtClean="0"/>
              <a:t>.</a:t>
            </a:r>
          </a:p>
          <a:p>
            <a:r>
              <a:rPr lang="en-IN" dirty="0" smtClean="0"/>
              <a:t>A digital computer with one microprocessor which acts as a CPU is called </a:t>
            </a:r>
            <a:r>
              <a:rPr lang="en-IN" b="1" dirty="0" smtClean="0"/>
              <a:t>microcomputer.</a:t>
            </a:r>
          </a:p>
          <a:p>
            <a:r>
              <a:rPr lang="en-IN" dirty="0" smtClean="0"/>
              <a:t>It is a programmable, multipurpose, clock -driven, register-based electronic device that reads binary instructions from a storage device called memory, accepts binary data as input and processes data according to those instructions and provides results as output.</a:t>
            </a:r>
          </a:p>
          <a:p>
            <a:r>
              <a:rPr lang="en-IN" dirty="0" smtClean="0"/>
              <a:t>The microprocessor contains millions of tiny components like transistors, registers, and diodes that work together.</a:t>
            </a:r>
            <a:endParaRPr lang="en-IN" dirty="0"/>
          </a:p>
        </p:txBody>
      </p:sp>
      <p:sp>
        <p:nvSpPr>
          <p:cNvPr id="6" name="Rectangle 5"/>
          <p:cNvSpPr/>
          <p:nvPr/>
        </p:nvSpPr>
        <p:spPr>
          <a:xfrm>
            <a:off x="3048000" y="6488668"/>
            <a:ext cx="3510256" cy="369332"/>
          </a:xfrm>
          <a:prstGeom prst="rect">
            <a:avLst/>
          </a:prstGeom>
        </p:spPr>
        <p:txBody>
          <a:bodyPr wrap="none">
            <a:spAutoFit/>
          </a:bodyPr>
          <a:lstStyle/>
          <a:p>
            <a:r>
              <a:rPr lang="en-IN" b="1" dirty="0" smtClean="0"/>
              <a:t>Block Diagram of a Microcomputer</a:t>
            </a:r>
            <a:endParaRPr lang="en-IN" b="1" dirty="0"/>
          </a:p>
        </p:txBody>
      </p:sp>
      <p:sp>
        <p:nvSpPr>
          <p:cNvPr id="24578" name="AutoShape 2" descr="Microprocessor Introd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4580" name="AutoShape 4" descr="Microprocessor Introd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4582" name="AutoShape 6" descr="Microprocessor Introd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4584" name="AutoShape 8" descr="Microprocessor Introdu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4585" name="Picture 9"/>
          <p:cNvPicPr>
            <a:picLocks noChangeAspect="1" noChangeArrowheads="1"/>
          </p:cNvPicPr>
          <p:nvPr/>
        </p:nvPicPr>
        <p:blipFill>
          <a:blip r:embed="rId2" cstate="print"/>
          <a:srcRect/>
          <a:stretch>
            <a:fillRect/>
          </a:stretch>
        </p:blipFill>
        <p:spPr bwMode="auto">
          <a:xfrm>
            <a:off x="685800" y="3429000"/>
            <a:ext cx="7162800"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8086</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1066800"/>
            <a:ext cx="6553200" cy="30861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90600" y="4191000"/>
            <a:ext cx="6705600"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57400" y="1219200"/>
            <a:ext cx="5324475" cy="5181600"/>
          </a:xfrm>
          <a:prstGeom prst="rect">
            <a:avLst/>
          </a:prstGeom>
          <a:noFill/>
          <a:ln w="9525">
            <a:noFill/>
            <a:miter lim="800000"/>
            <a:headEnd/>
            <a:tailEnd/>
          </a:ln>
        </p:spPr>
      </p:pic>
      <p:sp>
        <p:nvSpPr>
          <p:cNvPr id="5" name="Rectangle 4"/>
          <p:cNvSpPr/>
          <p:nvPr/>
        </p:nvSpPr>
        <p:spPr>
          <a:xfrm>
            <a:off x="2514600" y="457200"/>
            <a:ext cx="4572000" cy="461665"/>
          </a:xfrm>
          <a:prstGeom prst="rect">
            <a:avLst/>
          </a:prstGeom>
        </p:spPr>
        <p:txBody>
          <a:bodyPr>
            <a:spAutoFit/>
          </a:bodyPr>
          <a:lstStyle/>
          <a:p>
            <a:r>
              <a:rPr lang="en-US" sz="2400" dirty="0" smtClean="0">
                <a:solidFill>
                  <a:srgbClr val="FF0000"/>
                </a:solidFill>
              </a:rPr>
              <a:t>PIN DIAGRAM OF 8086</a:t>
            </a:r>
            <a:endParaRPr lang="en-US" sz="2400"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smtClean="0"/>
              <a:t>Block Diagram</a:t>
            </a:r>
            <a:endParaRPr lang="en-US" dirty="0"/>
          </a:p>
        </p:txBody>
      </p:sp>
      <p:pic>
        <p:nvPicPr>
          <p:cNvPr id="2050" name="Picture 2"/>
          <p:cNvPicPr>
            <a:picLocks noChangeAspect="1" noChangeArrowheads="1"/>
          </p:cNvPicPr>
          <p:nvPr/>
        </p:nvPicPr>
        <p:blipFill>
          <a:blip r:embed="rId2" cstate="print"/>
          <a:srcRect t="2597" b="5195"/>
          <a:stretch>
            <a:fillRect/>
          </a:stretch>
        </p:blipFill>
        <p:spPr bwMode="auto">
          <a:xfrm>
            <a:off x="457200" y="914400"/>
            <a:ext cx="8229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81000"/>
            <a:ext cx="8839200" cy="5486400"/>
          </a:xfrm>
          <a:prstGeom prst="rect">
            <a:avLst/>
          </a:prstGeom>
          <a:noFill/>
          <a:ln w="9525">
            <a:noFill/>
            <a:miter lim="800000"/>
            <a:headEnd/>
            <a:tailEnd/>
          </a:ln>
          <a:effectLst/>
        </p:spPr>
      </p:pic>
      <p:sp>
        <p:nvSpPr>
          <p:cNvPr id="5" name="Title 1"/>
          <p:cNvSpPr>
            <a:spLocks noGrp="1"/>
          </p:cNvSpPr>
          <p:nvPr>
            <p:ph type="title"/>
          </p:nvPr>
        </p:nvSpPr>
        <p:spPr>
          <a:xfrm>
            <a:off x="914400" y="5791200"/>
            <a:ext cx="8229600" cy="609600"/>
          </a:xfrm>
        </p:spPr>
        <p:txBody>
          <a:bodyPr>
            <a:normAutofit fontScale="90000"/>
          </a:bodyPr>
          <a:lstStyle/>
          <a:p>
            <a:r>
              <a:rPr lang="en-US" dirty="0" smtClean="0"/>
              <a:t>Pipelining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28600"/>
            <a:ext cx="4572000" cy="584775"/>
          </a:xfrm>
          <a:prstGeom prst="rect">
            <a:avLst/>
          </a:prstGeom>
        </p:spPr>
        <p:txBody>
          <a:bodyPr wrap="square">
            <a:spAutoFit/>
          </a:bodyPr>
          <a:lstStyle/>
          <a:p>
            <a:r>
              <a:rPr lang="en-US" sz="3200" dirty="0" smtClean="0"/>
              <a:t>Register Organization</a:t>
            </a:r>
          </a:p>
        </p:txBody>
      </p:sp>
      <p:pic>
        <p:nvPicPr>
          <p:cNvPr id="2050" name="Picture 2"/>
          <p:cNvPicPr>
            <a:picLocks noChangeAspect="1" noChangeArrowheads="1"/>
          </p:cNvPicPr>
          <p:nvPr/>
        </p:nvPicPr>
        <p:blipFill>
          <a:blip r:embed="rId2" cstate="print"/>
          <a:srcRect/>
          <a:stretch>
            <a:fillRect/>
          </a:stretch>
        </p:blipFill>
        <p:spPr bwMode="auto">
          <a:xfrm>
            <a:off x="228600" y="838200"/>
            <a:ext cx="8686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Segment Registers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76400" y="990600"/>
            <a:ext cx="6172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762000"/>
            <a:ext cx="4572000" cy="584775"/>
          </a:xfrm>
          <a:prstGeom prst="rect">
            <a:avLst/>
          </a:prstGeom>
        </p:spPr>
        <p:txBody>
          <a:bodyPr wrap="square">
            <a:spAutoFit/>
          </a:bodyPr>
          <a:lstStyle/>
          <a:p>
            <a:r>
              <a:rPr lang="en-US" sz="3200" dirty="0" smtClean="0"/>
              <a:t>Flag Register</a:t>
            </a:r>
          </a:p>
        </p:txBody>
      </p:sp>
      <p:pic>
        <p:nvPicPr>
          <p:cNvPr id="5122" name="Picture 2"/>
          <p:cNvPicPr>
            <a:picLocks noChangeAspect="1" noChangeArrowheads="1"/>
          </p:cNvPicPr>
          <p:nvPr/>
        </p:nvPicPr>
        <p:blipFill>
          <a:blip r:embed="rId2" cstate="print"/>
          <a:srcRect/>
          <a:stretch>
            <a:fillRect/>
          </a:stretch>
        </p:blipFill>
        <p:spPr bwMode="auto">
          <a:xfrm>
            <a:off x="685800" y="1981200"/>
            <a:ext cx="8001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t>Segment Memory Organization</a:t>
            </a:r>
            <a:endParaRPr lang="en-US" sz="3200" dirty="0"/>
          </a:p>
        </p:txBody>
      </p:sp>
      <p:pic>
        <p:nvPicPr>
          <p:cNvPr id="4098" name="Picture 2"/>
          <p:cNvPicPr>
            <a:picLocks noChangeAspect="1" noChangeArrowheads="1"/>
          </p:cNvPicPr>
          <p:nvPr/>
        </p:nvPicPr>
        <p:blipFill>
          <a:blip r:embed="rId2" cstate="print"/>
          <a:srcRect/>
          <a:stretch>
            <a:fillRect/>
          </a:stretch>
        </p:blipFill>
        <p:spPr bwMode="auto">
          <a:xfrm>
            <a:off x="1295400" y="609600"/>
            <a:ext cx="6781799"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solidFill>
                  <a:srgbClr val="FF0000"/>
                </a:solidFill>
              </a:rPr>
              <a:t>Instruction Set</a:t>
            </a:r>
            <a:endParaRPr lang="en-US" sz="3200" dirty="0">
              <a:solidFill>
                <a:srgbClr val="FF0000"/>
              </a:solidFill>
            </a:endParaRPr>
          </a:p>
        </p:txBody>
      </p:sp>
      <p:sp>
        <p:nvSpPr>
          <p:cNvPr id="4" name="Rectangle 3"/>
          <p:cNvSpPr/>
          <p:nvPr/>
        </p:nvSpPr>
        <p:spPr>
          <a:xfrm>
            <a:off x="304800" y="838200"/>
            <a:ext cx="8686800" cy="4031873"/>
          </a:xfrm>
          <a:prstGeom prst="rect">
            <a:avLst/>
          </a:prstGeom>
        </p:spPr>
        <p:txBody>
          <a:bodyPr wrap="square">
            <a:spAutoFit/>
          </a:bodyPr>
          <a:lstStyle/>
          <a:p>
            <a:pPr>
              <a:buFont typeface="Wingdings" pitchFamily="2" charset="2"/>
              <a:buChar char="Ø"/>
            </a:pPr>
            <a:r>
              <a:rPr lang="en-US" sz="3200" dirty="0" smtClean="0"/>
              <a:t>Data transfer instructions</a:t>
            </a:r>
          </a:p>
          <a:p>
            <a:pPr>
              <a:buFont typeface="Wingdings" pitchFamily="2" charset="2"/>
              <a:buChar char="Ø"/>
            </a:pPr>
            <a:r>
              <a:rPr lang="en-US" sz="3200" dirty="0" smtClean="0"/>
              <a:t>Arithmetic Instructions</a:t>
            </a:r>
          </a:p>
          <a:p>
            <a:pPr>
              <a:buFont typeface="Wingdings" pitchFamily="2" charset="2"/>
              <a:buChar char="Ø"/>
            </a:pPr>
            <a:r>
              <a:rPr lang="en-US" sz="3200" dirty="0" smtClean="0"/>
              <a:t>Logical instructions</a:t>
            </a:r>
          </a:p>
          <a:p>
            <a:pPr>
              <a:buFont typeface="Wingdings" pitchFamily="2" charset="2"/>
              <a:buChar char="Ø"/>
            </a:pPr>
            <a:r>
              <a:rPr lang="en-US" sz="3200" dirty="0" smtClean="0"/>
              <a:t>String instructions</a:t>
            </a:r>
          </a:p>
          <a:p>
            <a:pPr>
              <a:buFont typeface="Wingdings" pitchFamily="2" charset="2"/>
              <a:buChar char="Ø"/>
            </a:pPr>
            <a:r>
              <a:rPr lang="en-US" sz="3200" dirty="0" smtClean="0"/>
              <a:t>Program control transfer instructions</a:t>
            </a:r>
          </a:p>
          <a:p>
            <a:pPr>
              <a:buFont typeface="Wingdings" pitchFamily="2" charset="2"/>
              <a:buChar char="Ø"/>
            </a:pPr>
            <a:r>
              <a:rPr lang="en-US" sz="3200" dirty="0" smtClean="0"/>
              <a:t>Iterative control instructions</a:t>
            </a:r>
          </a:p>
          <a:p>
            <a:pPr>
              <a:buFont typeface="Wingdings" pitchFamily="2" charset="2"/>
              <a:buChar char="Ø"/>
            </a:pPr>
            <a:r>
              <a:rPr lang="en-US" sz="3200" dirty="0" smtClean="0"/>
              <a:t>Processor control instructions</a:t>
            </a:r>
          </a:p>
          <a:p>
            <a:endParaRPr lang="en-US" sz="3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solidFill>
                  <a:srgbClr val="FF0000"/>
                </a:solidFill>
              </a:rPr>
              <a:t>Addressing Modes</a:t>
            </a:r>
            <a:endParaRPr lang="en-US" sz="3200" dirty="0">
              <a:solidFill>
                <a:srgbClr val="FF0000"/>
              </a:solidFill>
            </a:endParaRPr>
          </a:p>
        </p:txBody>
      </p:sp>
      <p:sp>
        <p:nvSpPr>
          <p:cNvPr id="4" name="Rectangle 3"/>
          <p:cNvSpPr/>
          <p:nvPr/>
        </p:nvSpPr>
        <p:spPr>
          <a:xfrm>
            <a:off x="304800" y="838200"/>
            <a:ext cx="8686800" cy="3539430"/>
          </a:xfrm>
          <a:prstGeom prst="rect">
            <a:avLst/>
          </a:prstGeom>
        </p:spPr>
        <p:txBody>
          <a:bodyPr wrap="square">
            <a:spAutoFit/>
          </a:bodyPr>
          <a:lstStyle/>
          <a:p>
            <a:pPr>
              <a:buFont typeface="Wingdings" pitchFamily="2" charset="2"/>
              <a:buChar char="Ø"/>
            </a:pPr>
            <a:r>
              <a:rPr lang="en-US" sz="3200" dirty="0" smtClean="0"/>
              <a:t>Direct Addressing Mode</a:t>
            </a:r>
          </a:p>
          <a:p>
            <a:pPr>
              <a:buFont typeface="Wingdings" pitchFamily="2" charset="2"/>
              <a:buChar char="Ø"/>
            </a:pPr>
            <a:r>
              <a:rPr lang="en-US" sz="3200" dirty="0" smtClean="0"/>
              <a:t>Register Addressing Mode</a:t>
            </a:r>
          </a:p>
          <a:p>
            <a:pPr>
              <a:buFont typeface="Wingdings" pitchFamily="2" charset="2"/>
              <a:buChar char="Ø"/>
            </a:pPr>
            <a:r>
              <a:rPr lang="en-US" sz="3200" dirty="0" smtClean="0"/>
              <a:t>Immediate Addressing Mode</a:t>
            </a:r>
          </a:p>
          <a:p>
            <a:pPr>
              <a:buFont typeface="Wingdings" pitchFamily="2" charset="2"/>
              <a:buChar char="Ø"/>
            </a:pPr>
            <a:r>
              <a:rPr lang="en-US" sz="3200" dirty="0" smtClean="0"/>
              <a:t>Register Indirect Addressing Mode</a:t>
            </a:r>
          </a:p>
          <a:p>
            <a:pPr>
              <a:buFont typeface="Wingdings" pitchFamily="2" charset="2"/>
              <a:buChar char="Ø"/>
            </a:pPr>
            <a:r>
              <a:rPr lang="en-US" sz="3200" dirty="0" smtClean="0"/>
              <a:t>Register Relative Addressing Mode</a:t>
            </a:r>
          </a:p>
          <a:p>
            <a:pPr>
              <a:buFont typeface="Wingdings" pitchFamily="2" charset="2"/>
              <a:buChar char="Ø"/>
            </a:pPr>
            <a:r>
              <a:rPr lang="en-US" sz="3200" dirty="0" smtClean="0"/>
              <a:t>Base Indexed Addressing Mode</a:t>
            </a:r>
          </a:p>
          <a:p>
            <a:pPr>
              <a:buFont typeface="Wingdings" pitchFamily="2" charset="2"/>
              <a:buChar char="Ø"/>
            </a:pPr>
            <a:r>
              <a:rPr lang="en-US" sz="3200" dirty="0" smtClean="0"/>
              <a:t>Register relative base indexed Addressing Mode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305800" cy="1477328"/>
          </a:xfrm>
          <a:prstGeom prst="rect">
            <a:avLst/>
          </a:prstGeom>
        </p:spPr>
        <p:txBody>
          <a:bodyPr wrap="square">
            <a:spAutoFit/>
          </a:bodyPr>
          <a:lstStyle/>
          <a:p>
            <a:r>
              <a:rPr lang="en-IN" dirty="0" smtClean="0"/>
              <a:t>A microprocessor consists of an ALU, control unit and register array. Where </a:t>
            </a:r>
            <a:r>
              <a:rPr lang="en-IN" b="1" dirty="0" smtClean="0"/>
              <a:t>ALU</a:t>
            </a:r>
            <a:r>
              <a:rPr lang="en-IN" dirty="0" smtClean="0"/>
              <a:t> performs arithmetic and logical operations on the data received from an input device or memory. Control unit controls the instructions and flow of data within the computer. And, </a:t>
            </a:r>
            <a:r>
              <a:rPr lang="en-IN" b="1" dirty="0" smtClean="0"/>
              <a:t>register array</a:t>
            </a:r>
            <a:r>
              <a:rPr lang="en-IN" dirty="0" smtClean="0"/>
              <a:t> consists of registers identified by letters like B, C, D, E, H, L, and accumulator.</a:t>
            </a:r>
            <a:endParaRPr lang="en-IN" dirty="0"/>
          </a:p>
        </p:txBody>
      </p:sp>
      <p:sp>
        <p:nvSpPr>
          <p:cNvPr id="6" name="Rectangle 5"/>
          <p:cNvSpPr/>
          <p:nvPr/>
        </p:nvSpPr>
        <p:spPr>
          <a:xfrm>
            <a:off x="533400" y="2057400"/>
            <a:ext cx="2957348" cy="369332"/>
          </a:xfrm>
          <a:prstGeom prst="rect">
            <a:avLst/>
          </a:prstGeom>
        </p:spPr>
        <p:txBody>
          <a:bodyPr wrap="none">
            <a:spAutoFit/>
          </a:bodyPr>
          <a:lstStyle/>
          <a:p>
            <a:r>
              <a:rPr lang="en-IN" b="1" u="sng" dirty="0" smtClean="0">
                <a:solidFill>
                  <a:srgbClr val="FF0000"/>
                </a:solidFill>
              </a:rPr>
              <a:t>Evolution of Microprocessors</a:t>
            </a:r>
            <a:endParaRPr lang="en-IN" b="1" u="sng" dirty="0">
              <a:solidFill>
                <a:srgbClr val="FF0000"/>
              </a:solidFill>
            </a:endParaRPr>
          </a:p>
        </p:txBody>
      </p:sp>
      <p:sp>
        <p:nvSpPr>
          <p:cNvPr id="7" name="Rectangle 6"/>
          <p:cNvSpPr/>
          <p:nvPr/>
        </p:nvSpPr>
        <p:spPr>
          <a:xfrm>
            <a:off x="533400" y="2667000"/>
            <a:ext cx="8229600" cy="2031325"/>
          </a:xfrm>
          <a:prstGeom prst="rect">
            <a:avLst/>
          </a:prstGeom>
        </p:spPr>
        <p:txBody>
          <a:bodyPr wrap="square">
            <a:spAutoFit/>
          </a:bodyPr>
          <a:lstStyle/>
          <a:p>
            <a:r>
              <a:rPr lang="en-IN" b="1" dirty="0" smtClean="0"/>
              <a:t>First Generation (4 - bit Microprocessors)</a:t>
            </a:r>
          </a:p>
          <a:p>
            <a:r>
              <a:rPr lang="en-IN" dirty="0" smtClean="0"/>
              <a:t>The first generation microprocessors were introduced in the year 1971-1972 by Intel Corporation. It was named </a:t>
            </a:r>
            <a:r>
              <a:rPr lang="en-IN" b="1" dirty="0" smtClean="0"/>
              <a:t>Intel 4004</a:t>
            </a:r>
            <a:r>
              <a:rPr lang="en-IN" dirty="0" smtClean="0"/>
              <a:t> since it was a 4-bit processor.</a:t>
            </a:r>
          </a:p>
          <a:p>
            <a:r>
              <a:rPr lang="en-IN" dirty="0" smtClean="0"/>
              <a:t>It was a processor on a single chip. It could perform simple arithmetic and logical operations such as addition, subtraction, Boolean OR and Boolean AND.</a:t>
            </a:r>
          </a:p>
          <a:p>
            <a:r>
              <a:rPr lang="en-IN" dirty="0" smtClean="0"/>
              <a:t>The control unit capable of performing control functions like fetching an instruction from storage memory, decoding it, and then generating control pulses to execute it.</a:t>
            </a:r>
            <a:endParaRPr lang="en-IN" dirty="0"/>
          </a:p>
        </p:txBody>
      </p:sp>
      <p:sp>
        <p:nvSpPr>
          <p:cNvPr id="8" name="Rectangle 7"/>
          <p:cNvSpPr/>
          <p:nvPr/>
        </p:nvSpPr>
        <p:spPr>
          <a:xfrm>
            <a:off x="533400" y="4876800"/>
            <a:ext cx="8305800" cy="1200329"/>
          </a:xfrm>
          <a:prstGeom prst="rect">
            <a:avLst/>
          </a:prstGeom>
        </p:spPr>
        <p:txBody>
          <a:bodyPr wrap="square">
            <a:spAutoFit/>
          </a:bodyPr>
          <a:lstStyle/>
          <a:p>
            <a:r>
              <a:rPr lang="en-IN" b="1" dirty="0" smtClean="0"/>
              <a:t>Second Generation (8 - bit Microprocessor)</a:t>
            </a:r>
          </a:p>
          <a:p>
            <a:r>
              <a:rPr lang="en-IN" dirty="0" smtClean="0"/>
              <a:t>The second generation microprocessors were introduced in 1973 again by Intel. It was a first 8 - bit microprocessor which could perform arithmetic and logic operations on 8-bit words. It was Intel 8008 and 8085, and another improved version was Intel 8088.</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solidFill>
                  <a:srgbClr val="FF0000"/>
                </a:solidFill>
              </a:rPr>
              <a:t>Assembler Directives</a:t>
            </a:r>
            <a:endParaRPr lang="en-US" sz="3200" dirty="0">
              <a:solidFill>
                <a:srgbClr val="FF0000"/>
              </a:solidFill>
            </a:endParaRPr>
          </a:p>
        </p:txBody>
      </p:sp>
      <p:sp>
        <p:nvSpPr>
          <p:cNvPr id="4" name="Rectangle 3"/>
          <p:cNvSpPr/>
          <p:nvPr/>
        </p:nvSpPr>
        <p:spPr>
          <a:xfrm>
            <a:off x="457200" y="1143000"/>
            <a:ext cx="8686800" cy="4031873"/>
          </a:xfrm>
          <a:prstGeom prst="rect">
            <a:avLst/>
          </a:prstGeom>
        </p:spPr>
        <p:txBody>
          <a:bodyPr wrap="square">
            <a:spAutoFit/>
          </a:bodyPr>
          <a:lstStyle/>
          <a:p>
            <a:pPr>
              <a:buFont typeface="Wingdings" pitchFamily="2" charset="2"/>
              <a:buChar char="Ø"/>
            </a:pPr>
            <a:r>
              <a:rPr lang="en-US" sz="3200" dirty="0" smtClean="0"/>
              <a:t>ALIGN instruction</a:t>
            </a:r>
          </a:p>
          <a:p>
            <a:pPr>
              <a:buFont typeface="Wingdings" pitchFamily="2" charset="2"/>
              <a:buChar char="Ø"/>
            </a:pPr>
            <a:r>
              <a:rPr lang="en-US" sz="3200" dirty="0" smtClean="0"/>
              <a:t>ASSUME instruction</a:t>
            </a:r>
          </a:p>
          <a:p>
            <a:pPr>
              <a:buFont typeface="Wingdings" pitchFamily="2" charset="2"/>
              <a:buChar char="Ø"/>
            </a:pPr>
            <a:r>
              <a:rPr lang="en-US" sz="3200" dirty="0" smtClean="0"/>
              <a:t>.CODE</a:t>
            </a:r>
          </a:p>
          <a:p>
            <a:pPr>
              <a:buFont typeface="Wingdings" pitchFamily="2" charset="2"/>
              <a:buChar char="Ø"/>
            </a:pPr>
            <a:r>
              <a:rPr lang="en-US" sz="3200" dirty="0" smtClean="0"/>
              <a:t>.DATA</a:t>
            </a:r>
          </a:p>
          <a:p>
            <a:pPr>
              <a:buFont typeface="Wingdings" pitchFamily="2" charset="2"/>
              <a:buChar char="Ø"/>
            </a:pPr>
            <a:r>
              <a:rPr lang="en-US" sz="3200" dirty="0" smtClean="0"/>
              <a:t>DATA TYPES</a:t>
            </a:r>
          </a:p>
          <a:p>
            <a:pPr>
              <a:buFont typeface="Wingdings" pitchFamily="2" charset="2"/>
              <a:buChar char="Ø"/>
            </a:pPr>
            <a:r>
              <a:rPr lang="en-US" sz="3200" dirty="0" smtClean="0"/>
              <a:t>DUP</a:t>
            </a:r>
          </a:p>
          <a:p>
            <a:pPr>
              <a:buFont typeface="Wingdings" pitchFamily="2" charset="2"/>
              <a:buChar char="Ø"/>
            </a:pPr>
            <a:r>
              <a:rPr lang="en-US" sz="3200" dirty="0" smtClean="0"/>
              <a:t>.END</a:t>
            </a:r>
          </a:p>
          <a:p>
            <a:pPr>
              <a:buFont typeface="Wingdings" pitchFamily="2" charset="2"/>
              <a:buChar char="Ø"/>
            </a:pPr>
            <a:r>
              <a:rPr lang="en-US" sz="3200" dirty="0" smtClean="0"/>
              <a:t>MACRO AND END MACRO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914400"/>
            <a:ext cx="3886200" cy="4247317"/>
          </a:xfrm>
          <a:prstGeom prst="rect">
            <a:avLst/>
          </a:prstGeom>
        </p:spPr>
        <p:txBody>
          <a:bodyPr wrap="square">
            <a:spAutoFit/>
          </a:bodyPr>
          <a:lstStyle/>
          <a:p>
            <a:r>
              <a:rPr lang="en-IN" b="1" dirty="0" smtClean="0">
                <a:solidFill>
                  <a:srgbClr val="FF0000"/>
                </a:solidFill>
              </a:rPr>
              <a:t>1. DATA TRANSFER OPERATIONS</a:t>
            </a:r>
            <a:r>
              <a:rPr lang="en-IN" dirty="0" smtClean="0"/>
              <a:t/>
            </a:r>
            <a:br>
              <a:rPr lang="en-IN" dirty="0" smtClean="0"/>
            </a:br>
            <a:r>
              <a:rPr lang="en-IN" b="1" dirty="0" smtClean="0"/>
              <a:t>MOVE:</a:t>
            </a:r>
            <a:endParaRPr lang="en-IN" dirty="0" smtClean="0"/>
          </a:p>
          <a:p>
            <a:r>
              <a:rPr lang="en-IN" b="1" dirty="0" smtClean="0"/>
              <a:t>          </a:t>
            </a:r>
            <a:r>
              <a:rPr lang="en-IN" dirty="0" smtClean="0"/>
              <a:t> XOR AX, AX</a:t>
            </a:r>
          </a:p>
          <a:p>
            <a:r>
              <a:rPr lang="en-IN" dirty="0" smtClean="0"/>
              <a:t>           MOV BL, AL</a:t>
            </a:r>
          </a:p>
          <a:p>
            <a:r>
              <a:rPr lang="en-IN" dirty="0" smtClean="0"/>
              <a:t>MOV CL, AL</a:t>
            </a:r>
          </a:p>
          <a:p>
            <a:r>
              <a:rPr lang="en-IN" dirty="0" smtClean="0"/>
              <a:t>           MOV SI, 2000H</a:t>
            </a:r>
          </a:p>
          <a:p>
            <a:r>
              <a:rPr lang="en-IN" dirty="0" smtClean="0"/>
              <a:t>            MOV CL, [SI]</a:t>
            </a:r>
          </a:p>
          <a:p>
            <a:r>
              <a:rPr lang="en-IN" dirty="0" smtClean="0"/>
              <a:t>MOV SI, 3000H</a:t>
            </a:r>
          </a:p>
          <a:p>
            <a:r>
              <a:rPr lang="en-IN" dirty="0" smtClean="0"/>
              <a:t>            MOV DI, 4000H</a:t>
            </a:r>
          </a:p>
          <a:p>
            <a:r>
              <a:rPr lang="en-IN" dirty="0" smtClean="0"/>
              <a:t>L1:       MOV AL, [SI]</a:t>
            </a:r>
          </a:p>
          <a:p>
            <a:r>
              <a:rPr lang="en-IN" dirty="0" smtClean="0"/>
              <a:t>            MOV [DI], AL</a:t>
            </a:r>
          </a:p>
          <a:p>
            <a:r>
              <a:rPr lang="en-IN" dirty="0" smtClean="0"/>
              <a:t>            INC SI</a:t>
            </a:r>
          </a:p>
          <a:p>
            <a:r>
              <a:rPr lang="en-IN" dirty="0" smtClean="0"/>
              <a:t>            INC DI</a:t>
            </a:r>
          </a:p>
          <a:p>
            <a:r>
              <a:rPr lang="en-IN" dirty="0" smtClean="0"/>
              <a:t>            LOOP L1</a:t>
            </a:r>
          </a:p>
          <a:p>
            <a:r>
              <a:rPr lang="en-IN" dirty="0" smtClean="0"/>
              <a:t>            INT 3</a:t>
            </a:r>
          </a:p>
        </p:txBody>
      </p:sp>
      <p:sp>
        <p:nvSpPr>
          <p:cNvPr id="7" name="Rectangle 6"/>
          <p:cNvSpPr/>
          <p:nvPr/>
        </p:nvSpPr>
        <p:spPr>
          <a:xfrm>
            <a:off x="4876800" y="1218486"/>
            <a:ext cx="3810000" cy="4801314"/>
          </a:xfrm>
          <a:prstGeom prst="rect">
            <a:avLst/>
          </a:prstGeom>
        </p:spPr>
        <p:txBody>
          <a:bodyPr wrap="square">
            <a:spAutoFit/>
          </a:bodyPr>
          <a:lstStyle/>
          <a:p>
            <a:r>
              <a:rPr lang="it-IT" b="1" dirty="0" smtClean="0"/>
              <a:t>XCHG:</a:t>
            </a:r>
          </a:p>
          <a:p>
            <a:r>
              <a:rPr lang="it-IT" dirty="0" smtClean="0"/>
              <a:t>           XOR AX, AX</a:t>
            </a:r>
          </a:p>
          <a:p>
            <a:r>
              <a:rPr lang="it-IT" dirty="0" smtClean="0"/>
              <a:t>           MOV BL, AL</a:t>
            </a:r>
          </a:p>
          <a:p>
            <a:r>
              <a:rPr lang="it-IT" dirty="0" smtClean="0"/>
              <a:t>MOV CL, AL</a:t>
            </a:r>
          </a:p>
          <a:p>
            <a:r>
              <a:rPr lang="it-IT" dirty="0" smtClean="0"/>
              <a:t>           MOV SI, 2000H</a:t>
            </a:r>
          </a:p>
          <a:p>
            <a:r>
              <a:rPr lang="it-IT" dirty="0" smtClean="0"/>
              <a:t>            MOV CL, [SI]</a:t>
            </a:r>
          </a:p>
          <a:p>
            <a:r>
              <a:rPr lang="it-IT" dirty="0" smtClean="0"/>
              <a:t>MOV SI, 3000H</a:t>
            </a:r>
          </a:p>
          <a:p>
            <a:r>
              <a:rPr lang="it-IT" dirty="0" smtClean="0"/>
              <a:t>            MOV DI, 4000H</a:t>
            </a:r>
          </a:p>
          <a:p>
            <a:r>
              <a:rPr lang="it-IT" dirty="0" smtClean="0"/>
              <a:t>L1:       MOV AL, [SI]</a:t>
            </a:r>
          </a:p>
          <a:p>
            <a:r>
              <a:rPr lang="it-IT" dirty="0" smtClean="0"/>
              <a:t>            MOV BL, [DI]</a:t>
            </a:r>
          </a:p>
          <a:p>
            <a:r>
              <a:rPr lang="it-IT" dirty="0" smtClean="0"/>
              <a:t>            XCHG AL, BL</a:t>
            </a:r>
          </a:p>
          <a:p>
            <a:r>
              <a:rPr lang="it-IT" dirty="0" smtClean="0"/>
              <a:t>            MOV [SI], AL</a:t>
            </a:r>
          </a:p>
          <a:p>
            <a:r>
              <a:rPr lang="it-IT" dirty="0" smtClean="0"/>
              <a:t>            MOV [DI], BL</a:t>
            </a:r>
          </a:p>
          <a:p>
            <a:r>
              <a:rPr lang="it-IT" dirty="0" smtClean="0"/>
              <a:t>            INC SI</a:t>
            </a:r>
          </a:p>
          <a:p>
            <a:r>
              <a:rPr lang="it-IT" dirty="0" smtClean="0"/>
              <a:t>            INC DI</a:t>
            </a:r>
          </a:p>
          <a:p>
            <a:r>
              <a:rPr lang="it-IT" dirty="0" smtClean="0"/>
              <a:t>            LOOP L1</a:t>
            </a:r>
          </a:p>
          <a:p>
            <a:r>
              <a:rPr lang="it-IT" dirty="0" smtClean="0"/>
              <a:t>            INT 3</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152400"/>
            <a:ext cx="2390013" cy="369332"/>
          </a:xfrm>
          <a:prstGeom prst="rect">
            <a:avLst/>
          </a:prstGeom>
        </p:spPr>
        <p:txBody>
          <a:bodyPr wrap="none">
            <a:spAutoFit/>
          </a:bodyPr>
          <a:lstStyle/>
          <a:p>
            <a:r>
              <a:rPr lang="en-IN" b="1" dirty="0" smtClean="0">
                <a:solidFill>
                  <a:srgbClr val="FF0000"/>
                </a:solidFill>
              </a:rPr>
              <a:t>ADDITION  OPERATION</a:t>
            </a:r>
            <a:endParaRPr lang="en-IN" b="1" dirty="0">
              <a:solidFill>
                <a:srgbClr val="FF0000"/>
              </a:solidFill>
            </a:endParaRPr>
          </a:p>
        </p:txBody>
      </p:sp>
      <p:sp>
        <p:nvSpPr>
          <p:cNvPr id="5" name="Rectangle 4"/>
          <p:cNvSpPr/>
          <p:nvPr/>
        </p:nvSpPr>
        <p:spPr>
          <a:xfrm>
            <a:off x="381000" y="609600"/>
            <a:ext cx="4572000" cy="4801314"/>
          </a:xfrm>
          <a:prstGeom prst="rect">
            <a:avLst/>
          </a:prstGeom>
        </p:spPr>
        <p:txBody>
          <a:bodyPr wrap="square">
            <a:spAutoFit/>
          </a:bodyPr>
          <a:lstStyle/>
          <a:p>
            <a:r>
              <a:rPr lang="it-IT" b="1" dirty="0" smtClean="0"/>
              <a:t>PROGRAM: ( 8 BIT ADDITION)</a:t>
            </a:r>
            <a:endParaRPr lang="it-IT" dirty="0" smtClean="0"/>
          </a:p>
          <a:p>
            <a:r>
              <a:rPr lang="it-IT" dirty="0" smtClean="0"/>
              <a:t> XOR AX, AX</a:t>
            </a:r>
          </a:p>
          <a:p>
            <a:r>
              <a:rPr lang="it-IT" dirty="0" smtClean="0"/>
              <a:t> MOV SI, 3000</a:t>
            </a:r>
          </a:p>
          <a:p>
            <a:r>
              <a:rPr lang="it-IT" dirty="0" smtClean="0"/>
              <a:t> MOV AL, [SI]</a:t>
            </a:r>
          </a:p>
          <a:p>
            <a:r>
              <a:rPr lang="it-IT" dirty="0" smtClean="0"/>
              <a:t> INC SI</a:t>
            </a:r>
          </a:p>
          <a:p>
            <a:r>
              <a:rPr lang="it-IT" dirty="0" smtClean="0"/>
              <a:t> MOV BL, [SI]</a:t>
            </a:r>
          </a:p>
          <a:p>
            <a:r>
              <a:rPr lang="it-IT" dirty="0" smtClean="0"/>
              <a:t> ADD AL, BL</a:t>
            </a:r>
          </a:p>
          <a:p>
            <a:r>
              <a:rPr lang="it-IT" dirty="0" smtClean="0"/>
              <a:t> INC SI</a:t>
            </a:r>
          </a:p>
          <a:p>
            <a:r>
              <a:rPr lang="it-IT" dirty="0" smtClean="0"/>
              <a:t> MOV [SI], AL</a:t>
            </a:r>
          </a:p>
          <a:p>
            <a:r>
              <a:rPr lang="it-IT" dirty="0" smtClean="0"/>
              <a:t> JC    L1</a:t>
            </a:r>
          </a:p>
          <a:p>
            <a:r>
              <a:rPr lang="it-IT" dirty="0" smtClean="0"/>
              <a:t> INC SI</a:t>
            </a:r>
          </a:p>
          <a:p>
            <a:r>
              <a:rPr lang="it-IT" dirty="0" smtClean="0"/>
              <a:t> MOV [SI], AH</a:t>
            </a:r>
          </a:p>
          <a:p>
            <a:r>
              <a:rPr lang="it-IT" dirty="0" smtClean="0"/>
              <a:t> INT 3</a:t>
            </a:r>
          </a:p>
          <a:p>
            <a:r>
              <a:rPr lang="it-IT" dirty="0" smtClean="0"/>
              <a:t> L1:        INC AH</a:t>
            </a:r>
          </a:p>
          <a:p>
            <a:r>
              <a:rPr lang="it-IT" dirty="0" smtClean="0"/>
              <a:t> INC SI</a:t>
            </a:r>
          </a:p>
          <a:p>
            <a:r>
              <a:rPr lang="it-IT" dirty="0" smtClean="0"/>
              <a:t> MOV [SI], AH</a:t>
            </a:r>
          </a:p>
          <a:p>
            <a:r>
              <a:rPr lang="it-IT" dirty="0" smtClean="0"/>
              <a:t> INT 3            </a:t>
            </a:r>
            <a:endParaRPr lang="en-IN" dirty="0"/>
          </a:p>
        </p:txBody>
      </p:sp>
      <p:sp>
        <p:nvSpPr>
          <p:cNvPr id="6" name="Rectangle 5"/>
          <p:cNvSpPr/>
          <p:nvPr/>
        </p:nvSpPr>
        <p:spPr>
          <a:xfrm>
            <a:off x="4343400" y="685800"/>
            <a:ext cx="3380413" cy="369332"/>
          </a:xfrm>
          <a:prstGeom prst="rect">
            <a:avLst/>
          </a:prstGeom>
        </p:spPr>
        <p:txBody>
          <a:bodyPr wrap="none">
            <a:spAutoFit/>
          </a:bodyPr>
          <a:lstStyle/>
          <a:p>
            <a:r>
              <a:rPr lang="en-IN" b="1" dirty="0" smtClean="0"/>
              <a:t>b. PROGRAM: ( 16 BIT ADDITION)</a:t>
            </a:r>
            <a:endParaRPr lang="en-IN" dirty="0"/>
          </a:p>
        </p:txBody>
      </p:sp>
      <p:sp>
        <p:nvSpPr>
          <p:cNvPr id="7" name="Rectangle 6"/>
          <p:cNvSpPr/>
          <p:nvPr/>
        </p:nvSpPr>
        <p:spPr>
          <a:xfrm>
            <a:off x="4267200" y="1066800"/>
            <a:ext cx="3429000" cy="4524315"/>
          </a:xfrm>
          <a:prstGeom prst="rect">
            <a:avLst/>
          </a:prstGeom>
        </p:spPr>
        <p:txBody>
          <a:bodyPr wrap="square">
            <a:spAutoFit/>
          </a:bodyPr>
          <a:lstStyle/>
          <a:p>
            <a:r>
              <a:rPr lang="it-IT" dirty="0" smtClean="0"/>
              <a:t>XOR AX, AX</a:t>
            </a:r>
          </a:p>
          <a:p>
            <a:r>
              <a:rPr lang="it-IT" dirty="0" smtClean="0"/>
              <a:t>MOV DX, AX</a:t>
            </a:r>
          </a:p>
          <a:p>
            <a:r>
              <a:rPr lang="it-IT" dirty="0" smtClean="0"/>
              <a:t>MOV SI, 3000</a:t>
            </a:r>
          </a:p>
          <a:p>
            <a:r>
              <a:rPr lang="it-IT" dirty="0" smtClean="0"/>
              <a:t>MOV AX, [SI]</a:t>
            </a:r>
          </a:p>
          <a:p>
            <a:r>
              <a:rPr lang="it-IT" dirty="0" smtClean="0"/>
              <a:t>ADD SI, 02</a:t>
            </a:r>
          </a:p>
          <a:p>
            <a:r>
              <a:rPr lang="it-IT" dirty="0" smtClean="0"/>
              <a:t>MOV BX, [SI]</a:t>
            </a:r>
          </a:p>
          <a:p>
            <a:r>
              <a:rPr lang="it-IT" dirty="0" smtClean="0"/>
              <a:t>ADD AX, BX</a:t>
            </a:r>
          </a:p>
          <a:p>
            <a:r>
              <a:rPr lang="it-IT" dirty="0" smtClean="0"/>
              <a:t>ADD SI, 02</a:t>
            </a:r>
          </a:p>
          <a:p>
            <a:r>
              <a:rPr lang="it-IT" dirty="0" smtClean="0"/>
              <a:t>MOV [SI], AX</a:t>
            </a:r>
          </a:p>
          <a:p>
            <a:r>
              <a:rPr lang="it-IT" dirty="0" smtClean="0"/>
              <a:t> JC    L1</a:t>
            </a:r>
          </a:p>
          <a:p>
            <a:r>
              <a:rPr lang="it-IT" dirty="0" smtClean="0"/>
              <a:t> ADD SI, 02</a:t>
            </a:r>
          </a:p>
          <a:p>
            <a:r>
              <a:rPr lang="it-IT" dirty="0" smtClean="0"/>
              <a:t> MOV [SI], DX</a:t>
            </a:r>
          </a:p>
          <a:p>
            <a:r>
              <a:rPr lang="it-IT" dirty="0" smtClean="0"/>
              <a:t> L1:       INC DX</a:t>
            </a:r>
          </a:p>
          <a:p>
            <a:r>
              <a:rPr lang="it-IT" dirty="0" smtClean="0"/>
              <a:t> ADD SI, 02</a:t>
            </a:r>
          </a:p>
          <a:p>
            <a:r>
              <a:rPr lang="it-IT" dirty="0" smtClean="0"/>
              <a:t> MOV [SI], DX</a:t>
            </a:r>
          </a:p>
          <a:p>
            <a:r>
              <a:rPr lang="it-IT" dirty="0" smtClean="0"/>
              <a:t> INT 3</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76600" y="0"/>
            <a:ext cx="2256067" cy="369332"/>
          </a:xfrm>
          <a:prstGeom prst="rect">
            <a:avLst/>
          </a:prstGeom>
        </p:spPr>
        <p:txBody>
          <a:bodyPr wrap="none">
            <a:spAutoFit/>
          </a:bodyPr>
          <a:lstStyle/>
          <a:p>
            <a:r>
              <a:rPr lang="en-US" b="1" dirty="0" smtClean="0">
                <a:solidFill>
                  <a:srgbClr val="FF0000"/>
                </a:solidFill>
              </a:rPr>
              <a:t>( Multi byte Addition)</a:t>
            </a:r>
            <a:endParaRPr lang="en-IN" b="1" dirty="0">
              <a:solidFill>
                <a:srgbClr val="FF0000"/>
              </a:solidFill>
            </a:endParaRPr>
          </a:p>
        </p:txBody>
      </p:sp>
      <p:graphicFrame>
        <p:nvGraphicFramePr>
          <p:cNvPr id="9" name="Table 8"/>
          <p:cNvGraphicFramePr>
            <a:graphicFrameLocks noGrp="1"/>
          </p:cNvGraphicFramePr>
          <p:nvPr/>
        </p:nvGraphicFramePr>
        <p:xfrm>
          <a:off x="304801" y="76200"/>
          <a:ext cx="8839199" cy="6565227"/>
        </p:xfrm>
        <a:graphic>
          <a:graphicData uri="http://schemas.openxmlformats.org/drawingml/2006/table">
            <a:tbl>
              <a:tblPr/>
              <a:tblGrid>
                <a:gridCol w="894953"/>
                <a:gridCol w="882693"/>
                <a:gridCol w="735579"/>
                <a:gridCol w="1324041"/>
                <a:gridCol w="1064473"/>
                <a:gridCol w="3937460"/>
              </a:tblGrid>
              <a:tr h="620201">
                <a:tc>
                  <a:txBody>
                    <a:bodyPr/>
                    <a:lstStyle/>
                    <a:p>
                      <a:pPr algn="ctr">
                        <a:lnSpc>
                          <a:spcPct val="150000"/>
                        </a:lnSpc>
                        <a:spcAft>
                          <a:spcPts val="0"/>
                        </a:spcAft>
                      </a:pPr>
                      <a:endParaRPr lang="en-US" sz="1200" dirty="0" smtClean="0">
                        <a:latin typeface="Times New Roman" pitchFamily="18" charset="0"/>
                        <a:ea typeface="Times New Roman"/>
                        <a:cs typeface="Times New Roman" pitchFamily="18" charset="0"/>
                      </a:endParaRPr>
                    </a:p>
                    <a:p>
                      <a:pPr algn="ctr">
                        <a:lnSpc>
                          <a:spcPct val="150000"/>
                        </a:lnSpc>
                        <a:spcAft>
                          <a:spcPts val="0"/>
                        </a:spcAft>
                      </a:pPr>
                      <a:r>
                        <a:rPr lang="en-US" sz="1200" dirty="0" smtClean="0">
                          <a:latin typeface="Times New Roman" pitchFamily="18" charset="0"/>
                          <a:ea typeface="Times New Roman"/>
                          <a:cs typeface="Times New Roman" pitchFamily="18" charset="0"/>
                        </a:rPr>
                        <a:t>ADDR</a:t>
                      </a:r>
                      <a:endParaRPr lang="en-IN" sz="1200" dirty="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p>
                      <a:pPr algn="ctr">
                        <a:lnSpc>
                          <a:spcPct val="150000"/>
                        </a:lnSpc>
                        <a:spcAft>
                          <a:spcPts val="0"/>
                        </a:spcAft>
                      </a:pPr>
                      <a:r>
                        <a:rPr lang="en-US" sz="1200">
                          <a:latin typeface="Times New Roman" pitchFamily="18" charset="0"/>
                          <a:ea typeface="Times New Roman"/>
                          <a:cs typeface="Times New Roman" pitchFamily="18" charset="0"/>
                        </a:rPr>
                        <a:t>OPCODE</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p>
                      <a:pPr algn="ctr">
                        <a:lnSpc>
                          <a:spcPct val="150000"/>
                        </a:lnSpc>
                        <a:spcAft>
                          <a:spcPts val="0"/>
                        </a:spcAft>
                      </a:pPr>
                      <a:r>
                        <a:rPr lang="en-US" sz="1200">
                          <a:latin typeface="Times New Roman" pitchFamily="18" charset="0"/>
                          <a:ea typeface="Times New Roman"/>
                          <a:cs typeface="Times New Roman" pitchFamily="18" charset="0"/>
                        </a:rPr>
                        <a:t>LABEL</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dirty="0" smtClean="0">
                        <a:latin typeface="Times New Roman" pitchFamily="18" charset="0"/>
                        <a:ea typeface="Times New Roman"/>
                        <a:cs typeface="Times New Roman" pitchFamily="18" charset="0"/>
                      </a:endParaRPr>
                    </a:p>
                    <a:p>
                      <a:pPr algn="ctr">
                        <a:lnSpc>
                          <a:spcPct val="150000"/>
                        </a:lnSpc>
                        <a:spcAft>
                          <a:spcPts val="0"/>
                        </a:spcAft>
                      </a:pPr>
                      <a:r>
                        <a:rPr lang="en-US" sz="1200" dirty="0" smtClean="0">
                          <a:latin typeface="Times New Roman" pitchFamily="18" charset="0"/>
                          <a:ea typeface="Times New Roman"/>
                          <a:cs typeface="Times New Roman" pitchFamily="18" charset="0"/>
                        </a:rPr>
                        <a:t>MNEMONICS</a:t>
                      </a:r>
                      <a:endParaRPr lang="en-IN" sz="1200" dirty="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p>
                      <a:pPr algn="ctr">
                        <a:lnSpc>
                          <a:spcPct val="150000"/>
                        </a:lnSpc>
                        <a:spcAft>
                          <a:spcPts val="0"/>
                        </a:spcAft>
                      </a:pPr>
                      <a:r>
                        <a:rPr lang="en-US" sz="1200">
                          <a:latin typeface="Times New Roman" pitchFamily="18" charset="0"/>
                          <a:ea typeface="Times New Roman"/>
                          <a:cs typeface="Times New Roman" pitchFamily="18" charset="0"/>
                        </a:rPr>
                        <a:t>OPERANDS</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p>
                      <a:pPr algn="ctr">
                        <a:lnSpc>
                          <a:spcPct val="150000"/>
                        </a:lnSpc>
                        <a:spcAft>
                          <a:spcPts val="0"/>
                        </a:spcAft>
                      </a:pPr>
                      <a:r>
                        <a:rPr lang="en-US" sz="1200">
                          <a:latin typeface="Times New Roman" pitchFamily="18" charset="0"/>
                          <a:ea typeface="Times New Roman"/>
                          <a:cs typeface="Times New Roman" pitchFamily="18" charset="0"/>
                        </a:rPr>
                        <a:t>COMMENTS</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BE 00 30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SI, 3000H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Initialize SI to 3000H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2003</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BF 06 30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dirty="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DI, 3006H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Initialize DI to 3006H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2006</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BB 50 20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BX, 2050H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Initialize BX to 2050H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2009</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31 C0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XOR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AX, AX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Clear the register AX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200B</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89 C1</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CX, AX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Move Accumulator contents to CX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200D</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B1 08</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CL, 06H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Load the count register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200F</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8A 04</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r>
                        <a:rPr lang="en-US" sz="1200">
                          <a:latin typeface="Times New Roman" pitchFamily="18" charset="0"/>
                          <a:ea typeface="Times New Roman"/>
                          <a:cs typeface="Times New Roman" pitchFamily="18" charset="0"/>
                        </a:rPr>
                        <a:t>L1:</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AL, [SI]</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Moving SI contents to Accumulator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2011</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12 05</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ADC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AL, [DI]</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Add contents of DI to and store in </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2013</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88 07</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[BX], AL</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Move Accumulator contents to BX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2015</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46</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INC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SI</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Increment Source Index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2016</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47</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INC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DI</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Increment Destination Index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2017</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43</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INC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Increment BX register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2018</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FE C9</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DEC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CL</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Decrement CL register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201A</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75 F3</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JNZ</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L1</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If not zero jump L1 </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73 02</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JNC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L2</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If no carry jump L2</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201E</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FE C4</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INC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AH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If carry increment AH register</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620201">
                <a:tc>
                  <a:txBody>
                    <a:bodyPr/>
                    <a:lstStyle/>
                    <a:p>
                      <a:pPr algn="ctr">
                        <a:lnSpc>
                          <a:spcPct val="150000"/>
                        </a:lnSpc>
                        <a:spcAft>
                          <a:spcPts val="0"/>
                        </a:spcAft>
                      </a:pPr>
                      <a:r>
                        <a:rPr lang="en-US" sz="1200">
                          <a:latin typeface="Times New Roman" pitchFamily="18" charset="0"/>
                          <a:ea typeface="Times New Roman"/>
                          <a:cs typeface="Times New Roman" pitchFamily="18" charset="0"/>
                        </a:rPr>
                        <a:t>2020</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88 27</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r>
                        <a:rPr lang="en-US" sz="1200">
                          <a:latin typeface="Times New Roman" pitchFamily="18" charset="0"/>
                          <a:ea typeface="Times New Roman"/>
                          <a:cs typeface="Times New Roman" pitchFamily="18" charset="0"/>
                        </a:rPr>
                        <a:t>L2:</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MOV</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[BX], AH</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 Move contents of AH to address location  </a:t>
                      </a:r>
                      <a:endParaRPr lang="en-IN" sz="1200">
                        <a:latin typeface="Times New Roman" pitchFamily="18" charset="0"/>
                        <a:ea typeface="Times New Roman"/>
                        <a:cs typeface="Times New Roman" pitchFamily="18" charset="0"/>
                      </a:endParaRPr>
                    </a:p>
                    <a:p>
                      <a:pPr>
                        <a:lnSpc>
                          <a:spcPct val="150000"/>
                        </a:lnSpc>
                        <a:spcAft>
                          <a:spcPts val="0"/>
                        </a:spcAft>
                      </a:pPr>
                      <a:r>
                        <a:rPr lang="en-US" sz="1200">
                          <a:latin typeface="Times New Roman" pitchFamily="18" charset="0"/>
                          <a:ea typeface="Times New Roman"/>
                          <a:cs typeface="Times New Roman" pitchFamily="18" charset="0"/>
                        </a:rPr>
                        <a:t>   in BX</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r h="313225">
                <a:tc>
                  <a:txBody>
                    <a:bodyPr/>
                    <a:lstStyle/>
                    <a:p>
                      <a:pPr algn="ctr">
                        <a:lnSpc>
                          <a:spcPct val="150000"/>
                        </a:lnSpc>
                        <a:spcAft>
                          <a:spcPts val="0"/>
                        </a:spcAft>
                      </a:pPr>
                      <a:r>
                        <a:rPr lang="en-US" sz="1200">
                          <a:latin typeface="Times New Roman" pitchFamily="18" charset="0"/>
                          <a:ea typeface="Times New Roman"/>
                          <a:cs typeface="Times New Roman" pitchFamily="18" charset="0"/>
                        </a:rPr>
                        <a:t>2022</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CC</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gn="ctr">
                        <a:lnSpc>
                          <a:spcPct val="150000"/>
                        </a:lnSpc>
                        <a:spcAft>
                          <a:spcPts val="0"/>
                        </a:spcAft>
                      </a:pPr>
                      <a:endParaRPr lang="en-US"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INT</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a:latin typeface="Times New Roman" pitchFamily="18" charset="0"/>
                          <a:ea typeface="Times New Roman"/>
                          <a:cs typeface="Times New Roman" pitchFamily="18" charset="0"/>
                        </a:rPr>
                        <a:t>3</a:t>
                      </a:r>
                      <a:endParaRPr lang="en-IN" sz="120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c>
                  <a:txBody>
                    <a:bodyPr/>
                    <a:lstStyle/>
                    <a:p>
                      <a:pPr>
                        <a:lnSpc>
                          <a:spcPct val="150000"/>
                        </a:lnSpc>
                        <a:spcAft>
                          <a:spcPts val="0"/>
                        </a:spcAft>
                      </a:pPr>
                      <a:r>
                        <a:rPr lang="en-US" sz="1200" dirty="0">
                          <a:latin typeface="Times New Roman" pitchFamily="18" charset="0"/>
                          <a:ea typeface="Times New Roman"/>
                          <a:cs typeface="Times New Roman" pitchFamily="18" charset="0"/>
                        </a:rPr>
                        <a:t>; Breaking program</a:t>
                      </a:r>
                      <a:endParaRPr lang="en-IN" sz="1200" dirty="0">
                        <a:latin typeface="Times New Roman" pitchFamily="18" charset="0"/>
                        <a:ea typeface="Times New Roman"/>
                        <a:cs typeface="Times New Roman" pitchFamily="18" charset="0"/>
                      </a:endParaRPr>
                    </a:p>
                  </a:txBody>
                  <a:tcPr marL="6515" marR="6515" marT="651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28600"/>
            <a:ext cx="3031536" cy="369332"/>
          </a:xfrm>
          <a:prstGeom prst="rect">
            <a:avLst/>
          </a:prstGeom>
        </p:spPr>
        <p:txBody>
          <a:bodyPr wrap="none">
            <a:spAutoFit/>
          </a:bodyPr>
          <a:lstStyle/>
          <a:p>
            <a:r>
              <a:rPr lang="en-US" b="1" u="sng" dirty="0" smtClean="0">
                <a:solidFill>
                  <a:srgbClr val="FF0000"/>
                </a:solidFill>
              </a:rPr>
              <a:t>MULTI PLICATION OPERATION</a:t>
            </a:r>
            <a:endParaRPr lang="en-IN" b="1" u="sng" dirty="0">
              <a:solidFill>
                <a:srgbClr val="FF0000"/>
              </a:solidFill>
            </a:endParaRPr>
          </a:p>
        </p:txBody>
      </p:sp>
      <p:sp>
        <p:nvSpPr>
          <p:cNvPr id="52225" name="Rectangle 1"/>
          <p:cNvSpPr>
            <a:spLocks noChangeArrowheads="1"/>
          </p:cNvSpPr>
          <p:nvPr/>
        </p:nvSpPr>
        <p:spPr bwMode="auto">
          <a:xfrm>
            <a:off x="0" y="685800"/>
            <a:ext cx="2514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MULTIPLICATION (UNSIGNED)</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nvGraphicFramePr>
        <p:xfrm>
          <a:off x="457201" y="1066800"/>
          <a:ext cx="8077199" cy="3901702"/>
        </p:xfrm>
        <a:graphic>
          <a:graphicData uri="http://schemas.openxmlformats.org/drawingml/2006/table">
            <a:tbl>
              <a:tblPr/>
              <a:tblGrid>
                <a:gridCol w="706900"/>
                <a:gridCol w="1112498"/>
                <a:gridCol w="695311"/>
                <a:gridCol w="1251560"/>
                <a:gridCol w="1112498"/>
                <a:gridCol w="3198432"/>
              </a:tblGrid>
              <a:tr h="260632">
                <a:tc>
                  <a:txBody>
                    <a:bodyPr/>
                    <a:lstStyle/>
                    <a:p>
                      <a:pPr algn="ctr">
                        <a:lnSpc>
                          <a:spcPct val="150000"/>
                        </a:lnSpc>
                        <a:spcAft>
                          <a:spcPts val="0"/>
                        </a:spcAft>
                      </a:pPr>
                      <a:r>
                        <a:rPr lang="en-US" sz="1400" dirty="0">
                          <a:latin typeface="Arial"/>
                          <a:ea typeface="Times New Roman"/>
                          <a:cs typeface="Gautami"/>
                        </a:rPr>
                        <a:t>ADDR</a:t>
                      </a:r>
                      <a:endParaRPr lang="en-IN" sz="1400" dirty="0">
                        <a:latin typeface="Times New Roman"/>
                        <a:ea typeface="Times New Roman"/>
                        <a:cs typeface="Gautami"/>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Arial"/>
                          <a:ea typeface="Times New Roman"/>
                          <a:cs typeface="Gautami"/>
                        </a:rPr>
                        <a:t>OPCODE</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Arial"/>
                          <a:ea typeface="Times New Roman"/>
                          <a:cs typeface="Gautami"/>
                        </a:rPr>
                        <a:t>LABEL</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Arial"/>
                          <a:ea typeface="Times New Roman"/>
                          <a:cs typeface="Gautami"/>
                        </a:rPr>
                        <a:t>MNEMONICS</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Arial"/>
                          <a:ea typeface="Times New Roman"/>
                          <a:cs typeface="Gautami"/>
                        </a:rPr>
                        <a:t>OPERANDS</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Arial"/>
                          <a:ea typeface="Times New Roman"/>
                          <a:cs typeface="Gautami"/>
                        </a:rPr>
                        <a:t>COMMENTS</a:t>
                      </a:r>
                      <a:endParaRPr lang="en-IN" sz="1400">
                        <a:latin typeface="Times New Roman"/>
                        <a:ea typeface="Times New Roman"/>
                        <a:cs typeface="Gautami"/>
                      </a:endParaRPr>
                    </a:p>
                  </a:txBody>
                  <a:tcPr marL="8746" marR="8746" marT="8746" marB="0">
                    <a:lnL>
                      <a:noFill/>
                    </a:lnL>
                    <a:lnR>
                      <a:noFill/>
                    </a:lnR>
                    <a:lnT>
                      <a:noFill/>
                    </a:lnT>
                    <a:lnB>
                      <a:noFill/>
                    </a:lnB>
                  </a:tcPr>
                </a:tc>
              </a:tr>
              <a:tr h="764405">
                <a:tc>
                  <a:txBody>
                    <a:bodyPr/>
                    <a:lstStyle/>
                    <a:p>
                      <a:pPr algn="ctr">
                        <a:lnSpc>
                          <a:spcPct val="150000"/>
                        </a:lnSpc>
                        <a:spcAft>
                          <a:spcPts val="0"/>
                        </a:spcAft>
                      </a:pPr>
                      <a:endParaRPr lang="en-US"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p>
                      <a:pPr>
                        <a:lnSpc>
                          <a:spcPct val="150000"/>
                        </a:lnSpc>
                        <a:spcAft>
                          <a:spcPts val="0"/>
                        </a:spcAft>
                      </a:pPr>
                      <a:r>
                        <a:rPr lang="en-US" sz="1400">
                          <a:latin typeface="Arial"/>
                          <a:ea typeface="Times New Roman"/>
                          <a:cs typeface="Gautami"/>
                        </a:rPr>
                        <a:t>A1 00 25</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XOR                 </a:t>
                      </a:r>
                      <a:endParaRPr lang="en-IN" sz="1400">
                        <a:latin typeface="Times New Roman"/>
                        <a:ea typeface="Times New Roman"/>
                        <a:cs typeface="Gautami"/>
                      </a:endParaRPr>
                    </a:p>
                    <a:p>
                      <a:pPr>
                        <a:lnSpc>
                          <a:spcPct val="150000"/>
                        </a:lnSpc>
                        <a:spcAft>
                          <a:spcPts val="0"/>
                        </a:spcAft>
                      </a:pPr>
                      <a:r>
                        <a:rPr lang="en-US" sz="1400">
                          <a:latin typeface="Arial"/>
                          <a:ea typeface="Times New Roman"/>
                          <a:cs typeface="Gautami"/>
                        </a:rPr>
                        <a:t>MOV                </a:t>
                      </a:r>
                      <a:endParaRPr lang="en-IN" sz="1400">
                        <a:latin typeface="Times New Roman"/>
                        <a:ea typeface="Times New Roman"/>
                        <a:cs typeface="Gautami"/>
                      </a:endParaRPr>
                    </a:p>
                    <a:p>
                      <a:pPr>
                        <a:lnSpc>
                          <a:spcPct val="150000"/>
                        </a:lnSpc>
                        <a:spcAft>
                          <a:spcPts val="0"/>
                        </a:spcAft>
                      </a:pPr>
                      <a:r>
                        <a:rPr lang="en-US" sz="1400">
                          <a:latin typeface="Arial"/>
                          <a:ea typeface="Times New Roman"/>
                          <a:cs typeface="Gautami"/>
                        </a:rPr>
                        <a:t>MOV</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AX, AX</a:t>
                      </a:r>
                      <a:endParaRPr lang="en-IN" sz="1400">
                        <a:latin typeface="Times New Roman"/>
                        <a:ea typeface="Times New Roman"/>
                        <a:cs typeface="Gautami"/>
                      </a:endParaRPr>
                    </a:p>
                    <a:p>
                      <a:pPr>
                        <a:lnSpc>
                          <a:spcPct val="150000"/>
                        </a:lnSpc>
                        <a:spcAft>
                          <a:spcPts val="0"/>
                        </a:spcAft>
                      </a:pPr>
                      <a:r>
                        <a:rPr lang="en-US" sz="1400">
                          <a:latin typeface="Arial"/>
                          <a:ea typeface="Times New Roman"/>
                          <a:cs typeface="Gautami"/>
                        </a:rPr>
                        <a:t>DX, AX</a:t>
                      </a:r>
                      <a:endParaRPr lang="en-IN" sz="1400">
                        <a:latin typeface="Times New Roman"/>
                        <a:ea typeface="Times New Roman"/>
                        <a:cs typeface="Gautami"/>
                      </a:endParaRPr>
                    </a:p>
                    <a:p>
                      <a:pPr>
                        <a:lnSpc>
                          <a:spcPct val="150000"/>
                        </a:lnSpc>
                        <a:spcAft>
                          <a:spcPts val="0"/>
                        </a:spcAft>
                      </a:pPr>
                      <a:r>
                        <a:rPr lang="en-US" sz="1400">
                          <a:latin typeface="Arial"/>
                          <a:ea typeface="Times New Roman"/>
                          <a:cs typeface="Gautami"/>
                        </a:rPr>
                        <a:t>AX, [2500H]</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p>
                      <a:pPr>
                        <a:lnSpc>
                          <a:spcPct val="150000"/>
                        </a:lnSpc>
                        <a:spcAft>
                          <a:spcPts val="0"/>
                        </a:spcAft>
                      </a:pPr>
                      <a:r>
                        <a:rPr lang="en-US" sz="1400">
                          <a:latin typeface="Arial"/>
                          <a:ea typeface="Times New Roman"/>
                          <a:cs typeface="Gautami"/>
                        </a:rPr>
                        <a:t>; Moving contents of 2500h to acc.</a:t>
                      </a:r>
                      <a:endParaRPr lang="en-IN" sz="1400">
                        <a:latin typeface="Times New Roman"/>
                        <a:ea typeface="Times New Roman"/>
                        <a:cs typeface="Gautami"/>
                      </a:endParaRPr>
                    </a:p>
                  </a:txBody>
                  <a:tcPr marL="8746" marR="8746" marT="8746" marB="0">
                    <a:lnL>
                      <a:noFill/>
                    </a:lnL>
                    <a:lnR>
                      <a:noFill/>
                    </a:lnR>
                    <a:lnT>
                      <a:noFill/>
                    </a:lnT>
                    <a:lnB>
                      <a:noFill/>
                    </a:lnB>
                  </a:tcPr>
                </a:tc>
              </a:tr>
              <a:tr h="260632">
                <a:tc>
                  <a:txBody>
                    <a:bodyPr/>
                    <a:lstStyle/>
                    <a:p>
                      <a:pPr algn="ct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8B 1E 02 25</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Arial"/>
                          <a:ea typeface="Times New Roman"/>
                          <a:cs typeface="Gautami"/>
                        </a:rPr>
                        <a:t>MOV</a:t>
                      </a:r>
                      <a:endParaRPr lang="en-IN" sz="1400" dirty="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BX, [2502H]</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 Moving contents 2502H to BX</a:t>
                      </a:r>
                      <a:endParaRPr lang="en-IN" sz="1400">
                        <a:latin typeface="Times New Roman"/>
                        <a:ea typeface="Times New Roman"/>
                        <a:cs typeface="Gautami"/>
                      </a:endParaRPr>
                    </a:p>
                  </a:txBody>
                  <a:tcPr marL="8746" marR="8746" marT="8746" marB="0">
                    <a:lnL>
                      <a:noFill/>
                    </a:lnL>
                    <a:lnR>
                      <a:noFill/>
                    </a:lnR>
                    <a:lnT>
                      <a:noFill/>
                    </a:lnT>
                    <a:lnB>
                      <a:noFill/>
                    </a:lnB>
                  </a:tcPr>
                </a:tc>
              </a:tr>
              <a:tr h="512519">
                <a:tc>
                  <a:txBody>
                    <a:bodyPr/>
                    <a:lstStyle/>
                    <a:p>
                      <a:pPr algn="ct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F7 E3</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MUL</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BX</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 Multiply AX with contents of BX &amp; result in AX,DX</a:t>
                      </a:r>
                      <a:endParaRPr lang="en-IN" sz="1400">
                        <a:latin typeface="Times New Roman"/>
                        <a:ea typeface="Times New Roman"/>
                        <a:cs typeface="Gautami"/>
                      </a:endParaRPr>
                    </a:p>
                  </a:txBody>
                  <a:tcPr marL="8746" marR="8746" marT="8746" marB="0">
                    <a:lnL>
                      <a:noFill/>
                    </a:lnL>
                    <a:lnR>
                      <a:noFill/>
                    </a:lnR>
                    <a:lnT>
                      <a:noFill/>
                    </a:lnT>
                    <a:lnB>
                      <a:noFill/>
                    </a:lnB>
                  </a:tcPr>
                </a:tc>
              </a:tr>
              <a:tr h="512519">
                <a:tc>
                  <a:txBody>
                    <a:bodyPr/>
                    <a:lstStyle/>
                    <a:p>
                      <a:pPr algn="ctr">
                        <a:lnSpc>
                          <a:spcPct val="150000"/>
                        </a:lnSpc>
                        <a:spcAft>
                          <a:spcPts val="0"/>
                        </a:spcAft>
                      </a:pPr>
                      <a:r>
                        <a:rPr lang="en-US" sz="1400">
                          <a:latin typeface="Arial"/>
                          <a:ea typeface="Times New Roman"/>
                          <a:cs typeface="Gautami"/>
                        </a:rPr>
                        <a:t>2009</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A3 50 20</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MOV</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[2050H], AX</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 Move contents of AX is to store in 2050 location</a:t>
                      </a:r>
                      <a:endParaRPr lang="en-IN" sz="1400">
                        <a:latin typeface="Times New Roman"/>
                        <a:ea typeface="Times New Roman"/>
                        <a:cs typeface="Gautami"/>
                      </a:endParaRPr>
                    </a:p>
                  </a:txBody>
                  <a:tcPr marL="8746" marR="8746" marT="8746" marB="0">
                    <a:lnL>
                      <a:noFill/>
                    </a:lnL>
                    <a:lnR>
                      <a:noFill/>
                    </a:lnR>
                    <a:lnT>
                      <a:noFill/>
                    </a:lnT>
                    <a:lnB>
                      <a:noFill/>
                    </a:lnB>
                  </a:tcPr>
                </a:tc>
              </a:tr>
              <a:tr h="512519">
                <a:tc>
                  <a:txBody>
                    <a:bodyPr/>
                    <a:lstStyle/>
                    <a:p>
                      <a:pPr algn="ctr">
                        <a:lnSpc>
                          <a:spcPct val="150000"/>
                        </a:lnSpc>
                        <a:spcAft>
                          <a:spcPts val="0"/>
                        </a:spcAft>
                      </a:pPr>
                      <a:r>
                        <a:rPr lang="en-US" sz="1400">
                          <a:latin typeface="Arial"/>
                          <a:ea typeface="Times New Roman"/>
                          <a:cs typeface="Gautami"/>
                        </a:rPr>
                        <a:t>200C</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89 16 52 20</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MOV</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[2052H], DX</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 Move contents of DX is store in 2052 location</a:t>
                      </a:r>
                      <a:endParaRPr lang="en-IN" sz="1400">
                        <a:latin typeface="Times New Roman"/>
                        <a:ea typeface="Times New Roman"/>
                        <a:cs typeface="Gautami"/>
                      </a:endParaRPr>
                    </a:p>
                  </a:txBody>
                  <a:tcPr marL="8746" marR="8746" marT="8746" marB="0">
                    <a:lnL>
                      <a:noFill/>
                    </a:lnL>
                    <a:lnR>
                      <a:noFill/>
                    </a:lnR>
                    <a:lnT>
                      <a:noFill/>
                    </a:lnT>
                    <a:lnB>
                      <a:noFill/>
                    </a:lnB>
                  </a:tcPr>
                </a:tc>
              </a:tr>
              <a:tr h="260632">
                <a:tc>
                  <a:txBody>
                    <a:bodyPr/>
                    <a:lstStyle/>
                    <a:p>
                      <a:pPr algn="ctr">
                        <a:lnSpc>
                          <a:spcPct val="150000"/>
                        </a:lnSpc>
                        <a:spcAft>
                          <a:spcPts val="0"/>
                        </a:spcAft>
                      </a:pPr>
                      <a:r>
                        <a:rPr lang="en-US" sz="1400">
                          <a:latin typeface="Arial"/>
                          <a:ea typeface="Times New Roman"/>
                          <a:cs typeface="Gautami"/>
                        </a:rPr>
                        <a:t>2010</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CC</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Arial"/>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INT</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Arial"/>
                          <a:ea typeface="Times New Roman"/>
                          <a:cs typeface="Gautami"/>
                        </a:rPr>
                        <a:t>3</a:t>
                      </a:r>
                      <a:endParaRPr lang="en-IN" sz="1400">
                        <a:latin typeface="Times New Roman"/>
                        <a:ea typeface="Times New Roman"/>
                        <a:cs typeface="Gautami"/>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Arial"/>
                          <a:ea typeface="Times New Roman"/>
                          <a:cs typeface="Gautami"/>
                        </a:rPr>
                        <a:t>; Breaking Interrupt</a:t>
                      </a:r>
                      <a:endParaRPr lang="en-IN" sz="1400" dirty="0">
                        <a:latin typeface="Times New Roman"/>
                        <a:ea typeface="Times New Roman"/>
                        <a:cs typeface="Gautami"/>
                      </a:endParaRPr>
                    </a:p>
                  </a:txBody>
                  <a:tcPr marL="8746" marR="8746" marT="8746" marB="0">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2362200" y="5154930"/>
          <a:ext cx="3733800" cy="1703070"/>
        </p:xfrm>
        <a:graphic>
          <a:graphicData uri="http://schemas.openxmlformats.org/drawingml/2006/table">
            <a:tbl>
              <a:tblPr/>
              <a:tblGrid>
                <a:gridCol w="1693870"/>
                <a:gridCol w="2039930"/>
              </a:tblGrid>
              <a:tr h="161925">
                <a:tc>
                  <a:txBody>
                    <a:bodyPr/>
                    <a:lstStyle/>
                    <a:p>
                      <a:pPr algn="ctr">
                        <a:lnSpc>
                          <a:spcPct val="150000"/>
                        </a:lnSpc>
                        <a:spcAft>
                          <a:spcPts val="0"/>
                        </a:spcAft>
                      </a:pPr>
                      <a:r>
                        <a:rPr lang="en-US" sz="1200" dirty="0">
                          <a:latin typeface="Arial"/>
                          <a:ea typeface="Times New Roman"/>
                          <a:cs typeface="Gautami"/>
                        </a:rPr>
                        <a:t>INPUT</a:t>
                      </a:r>
                      <a:endParaRPr lang="en-IN" sz="1200" dirty="0">
                        <a:latin typeface="Times New Roman"/>
                        <a:ea typeface="Times New Roman"/>
                        <a:cs typeface="Gautami"/>
                      </a:endParaRPr>
                    </a:p>
                  </a:txBody>
                  <a:tcPr marL="9525" marR="9525" marT="9525" marB="0" anchor="b">
                    <a:lnL>
                      <a:noFill/>
                    </a:lnL>
                    <a:lnR>
                      <a:noFill/>
                    </a:lnR>
                    <a:lnT>
                      <a:noFill/>
                    </a:lnT>
                    <a:lnB>
                      <a:noFill/>
                    </a:lnB>
                  </a:tcPr>
                </a:tc>
                <a:tc>
                  <a:txBody>
                    <a:bodyPr/>
                    <a:lstStyle/>
                    <a:p>
                      <a:pPr algn="ctr">
                        <a:lnSpc>
                          <a:spcPct val="150000"/>
                        </a:lnSpc>
                        <a:spcAft>
                          <a:spcPts val="0"/>
                        </a:spcAft>
                      </a:pPr>
                      <a:r>
                        <a:rPr lang="en-US" sz="1200">
                          <a:latin typeface="Arial"/>
                          <a:ea typeface="Times New Roman"/>
                          <a:cs typeface="Gautami"/>
                        </a:rPr>
                        <a:t>OUTPUT</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dirty="0">
                          <a:latin typeface="Arial"/>
                          <a:ea typeface="Times New Roman"/>
                          <a:cs typeface="Gautami"/>
                        </a:rPr>
                        <a:t>[2500] = 0FF</a:t>
                      </a:r>
                      <a:endParaRPr lang="en-IN" sz="1200" dirty="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[2050] = 01 </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[2501] = 0FF</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[2051] = 00</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 </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[2052] = 0FE</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[2502] = 0FF</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[2053] = 0FF</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[2503] = 0FF</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endParaRPr lang="en-US" sz="1200" dirty="0">
                        <a:latin typeface="Arial"/>
                        <a:ea typeface="Times New Roman"/>
                        <a:cs typeface="Gautam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28600"/>
            <a:ext cx="3031536" cy="369332"/>
          </a:xfrm>
          <a:prstGeom prst="rect">
            <a:avLst/>
          </a:prstGeom>
        </p:spPr>
        <p:txBody>
          <a:bodyPr wrap="none">
            <a:spAutoFit/>
          </a:bodyPr>
          <a:lstStyle/>
          <a:p>
            <a:r>
              <a:rPr lang="en-US" b="1" u="sng" dirty="0" smtClean="0">
                <a:solidFill>
                  <a:srgbClr val="FF0000"/>
                </a:solidFill>
              </a:rPr>
              <a:t>MULTI PLICATION OPERATION</a:t>
            </a:r>
            <a:endParaRPr lang="en-IN" b="1" u="sng" dirty="0">
              <a:solidFill>
                <a:srgbClr val="FF0000"/>
              </a:solidFill>
            </a:endParaRPr>
          </a:p>
        </p:txBody>
      </p:sp>
      <p:sp>
        <p:nvSpPr>
          <p:cNvPr id="53249" name="Rectangle 1"/>
          <p:cNvSpPr>
            <a:spLocks noChangeArrowheads="1"/>
          </p:cNvSpPr>
          <p:nvPr/>
        </p:nvSpPr>
        <p:spPr bwMode="auto">
          <a:xfrm>
            <a:off x="0" y="533400"/>
            <a:ext cx="2362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MULTIPLICATION (SIGNED)</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762000" y="914400"/>
          <a:ext cx="7619999" cy="3901702"/>
        </p:xfrm>
        <a:graphic>
          <a:graphicData uri="http://schemas.openxmlformats.org/drawingml/2006/table">
            <a:tbl>
              <a:tblPr/>
              <a:tblGrid>
                <a:gridCol w="666886"/>
                <a:gridCol w="1049526"/>
                <a:gridCol w="655954"/>
                <a:gridCol w="1180718"/>
                <a:gridCol w="1049526"/>
                <a:gridCol w="3017389"/>
              </a:tblGrid>
              <a:tr h="260632">
                <a:tc>
                  <a:txBody>
                    <a:bodyPr/>
                    <a:lstStyle/>
                    <a:p>
                      <a:pPr>
                        <a:lnSpc>
                          <a:spcPct val="150000"/>
                        </a:lnSpc>
                        <a:spcAft>
                          <a:spcPts val="0"/>
                        </a:spcAft>
                      </a:pPr>
                      <a:r>
                        <a:rPr lang="en-US" sz="1400">
                          <a:latin typeface="Times New Roman" pitchFamily="18" charset="0"/>
                          <a:ea typeface="Times New Roman"/>
                          <a:cs typeface="Times New Roman" pitchFamily="18" charset="0"/>
                        </a:rPr>
                        <a:t>ADDR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OPCODE</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nSpc>
                          <a:spcPct val="150000"/>
                        </a:lnSpc>
                        <a:spcAft>
                          <a:spcPts val="0"/>
                        </a:spcAft>
                        <a:tabLst>
                          <a:tab pos="2743200" algn="ctr"/>
                          <a:tab pos="5486400" algn="r"/>
                          <a:tab pos="457200" algn="l"/>
                        </a:tabLst>
                      </a:pPr>
                      <a:r>
                        <a:rPr lang="en-US" sz="1400">
                          <a:latin typeface="Times New Roman" pitchFamily="18" charset="0"/>
                          <a:ea typeface="Times New Roman"/>
                          <a:cs typeface="Times New Roman" pitchFamily="18" charset="0"/>
                        </a:rPr>
                        <a:t>LABEL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MNEMONICS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OPERANDS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COMMENTS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764405">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A1 00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XOR                 </a:t>
                      </a:r>
                      <a:endParaRPr lang="en-IN"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MOV                </a:t>
                      </a:r>
                      <a:endParaRPr lang="en-IN"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AX, AX</a:t>
                      </a:r>
                      <a:endParaRPr lang="en-IN"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DX, AX</a:t>
                      </a:r>
                      <a:endParaRPr lang="en-IN"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AX, [2500H]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p>
                      <a:pPr>
                        <a:lnSpc>
                          <a:spcPct val="150000"/>
                        </a:lnSpc>
                        <a:spcAft>
                          <a:spcPts val="0"/>
                        </a:spcAft>
                      </a:pPr>
                      <a:r>
                        <a:rPr lang="en-US" sz="1400">
                          <a:latin typeface="Times New Roman" pitchFamily="18" charset="0"/>
                          <a:ea typeface="Times New Roman"/>
                          <a:cs typeface="Times New Roman" pitchFamily="18" charset="0"/>
                        </a:rPr>
                        <a:t>; Moving contents of 2500h to accumulator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8B 1E 02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BX, [2502H]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2502H to BX</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F7 EB</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IMUL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Signed multiplication of contents AX &amp; BX </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A3 50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[2050H], AX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Move contents of AX is to store in 2050 location</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89 16 52 20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[2052H], DX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Move contents of DX is store in 2052 location</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INT</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Breaking Interrupt</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828800" y="5002530"/>
          <a:ext cx="4191000" cy="1703070"/>
        </p:xfrm>
        <a:graphic>
          <a:graphicData uri="http://schemas.openxmlformats.org/drawingml/2006/table">
            <a:tbl>
              <a:tblPr/>
              <a:tblGrid>
                <a:gridCol w="1901283"/>
                <a:gridCol w="2289717"/>
              </a:tblGrid>
              <a:tr h="161925">
                <a:tc>
                  <a:txBody>
                    <a:bodyPr/>
                    <a:lstStyle/>
                    <a:p>
                      <a:pPr algn="ctr">
                        <a:lnSpc>
                          <a:spcPct val="150000"/>
                        </a:lnSpc>
                        <a:spcAft>
                          <a:spcPts val="0"/>
                        </a:spcAft>
                      </a:pPr>
                      <a:r>
                        <a:rPr lang="en-US" sz="1200">
                          <a:latin typeface="Arial"/>
                          <a:ea typeface="Times New Roman"/>
                          <a:cs typeface="Gautami"/>
                        </a:rPr>
                        <a:t>INPUT</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gn="ctr">
                        <a:lnSpc>
                          <a:spcPct val="150000"/>
                        </a:lnSpc>
                        <a:spcAft>
                          <a:spcPts val="0"/>
                        </a:spcAft>
                      </a:pPr>
                      <a:r>
                        <a:rPr lang="en-US" sz="1200">
                          <a:latin typeface="Arial"/>
                          <a:ea typeface="Times New Roman"/>
                          <a:cs typeface="Gautami"/>
                        </a:rPr>
                        <a:t>OUTPUT</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[2500] = 0FE</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[2050] = 0F2 </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[2501] = 0FF</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[2051] = 0FF</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 </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[2052] = 0FF</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[2502] = 07</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r>
                        <a:rPr lang="en-US" sz="1200">
                          <a:latin typeface="Arial"/>
                          <a:ea typeface="Times New Roman"/>
                          <a:cs typeface="Gautami"/>
                        </a:rPr>
                        <a:t>[2053] = 0FF</a:t>
                      </a:r>
                      <a:endParaRPr lang="en-IN" sz="1200">
                        <a:latin typeface="Times New Roman"/>
                        <a:ea typeface="Times New Roman"/>
                        <a:cs typeface="Gautami"/>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200">
                          <a:latin typeface="Arial"/>
                          <a:ea typeface="Times New Roman"/>
                          <a:cs typeface="Gautami"/>
                        </a:rPr>
                        <a:t>[2503] = 00</a:t>
                      </a:r>
                      <a:endParaRPr lang="en-IN" sz="1200">
                        <a:latin typeface="Times New Roman"/>
                        <a:ea typeface="Times New Roman"/>
                        <a:cs typeface="Gautami"/>
                      </a:endParaRPr>
                    </a:p>
                  </a:txBody>
                  <a:tcPr marL="9525" marR="9525" marT="9525" marB="0" anchor="b">
                    <a:lnL>
                      <a:noFill/>
                    </a:lnL>
                    <a:lnR>
                      <a:noFill/>
                    </a:lnR>
                    <a:lnT>
                      <a:noFill/>
                    </a:lnT>
                    <a:lnB>
                      <a:noFill/>
                    </a:lnB>
                  </a:tcPr>
                </a:tc>
                <a:tc>
                  <a:txBody>
                    <a:bodyPr/>
                    <a:lstStyle/>
                    <a:p>
                      <a:pPr>
                        <a:lnSpc>
                          <a:spcPct val="150000"/>
                        </a:lnSpc>
                        <a:spcAft>
                          <a:spcPts val="0"/>
                        </a:spcAft>
                      </a:pPr>
                      <a:endParaRPr lang="en-US" sz="1200" dirty="0">
                        <a:latin typeface="Arial"/>
                        <a:ea typeface="Times New Roman"/>
                        <a:cs typeface="Gautami"/>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0"/>
            <a:ext cx="905825" cy="369332"/>
          </a:xfrm>
          <a:prstGeom prst="rect">
            <a:avLst/>
          </a:prstGeom>
        </p:spPr>
        <p:txBody>
          <a:bodyPr wrap="none">
            <a:spAutoFit/>
          </a:bodyPr>
          <a:lstStyle/>
          <a:p>
            <a:r>
              <a:rPr lang="en-US" b="1" u="sng" dirty="0" smtClean="0">
                <a:solidFill>
                  <a:srgbClr val="FF0000"/>
                </a:solidFill>
              </a:rPr>
              <a:t>ROTATE</a:t>
            </a:r>
            <a:endParaRPr lang="en-IN" b="1" u="sng" dirty="0">
              <a:solidFill>
                <a:srgbClr val="FF0000"/>
              </a:solidFill>
            </a:endParaRPr>
          </a:p>
        </p:txBody>
      </p:sp>
      <p:graphicFrame>
        <p:nvGraphicFramePr>
          <p:cNvPr id="6" name="Table 5"/>
          <p:cNvGraphicFramePr>
            <a:graphicFrameLocks noGrp="1"/>
          </p:cNvGraphicFramePr>
          <p:nvPr/>
        </p:nvGraphicFramePr>
        <p:xfrm>
          <a:off x="304800" y="457200"/>
          <a:ext cx="8001002" cy="2796529"/>
        </p:xfrm>
        <a:graphic>
          <a:graphicData uri="http://schemas.openxmlformats.org/drawingml/2006/table">
            <a:tbl>
              <a:tblPr/>
              <a:tblGrid>
                <a:gridCol w="562482"/>
                <a:gridCol w="964253"/>
                <a:gridCol w="688752"/>
                <a:gridCol w="1239753"/>
                <a:gridCol w="1102003"/>
                <a:gridCol w="3443759"/>
              </a:tblGrid>
              <a:tr h="260632">
                <a:tc>
                  <a:txBody>
                    <a:bodyPr/>
                    <a:lstStyle/>
                    <a:p>
                      <a:pPr algn="ctr">
                        <a:lnSpc>
                          <a:spcPct val="150000"/>
                        </a:lnSpc>
                        <a:spcAft>
                          <a:spcPts val="0"/>
                        </a:spcAft>
                      </a:pPr>
                      <a:r>
                        <a:rPr lang="en-US" sz="1400" dirty="0">
                          <a:latin typeface="Times New Roman" pitchFamily="18" charset="0"/>
                          <a:ea typeface="Times New Roman"/>
                          <a:cs typeface="Times New Roman" pitchFamily="18" charset="0"/>
                        </a:rPr>
                        <a:t>ADDR</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OPCODE</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LABEL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dirty="0">
                          <a:latin typeface="Times New Roman" pitchFamily="18" charset="0"/>
                          <a:ea typeface="Times New Roman"/>
                          <a:cs typeface="Times New Roman" pitchFamily="18" charset="0"/>
                        </a:rPr>
                        <a:t>MNEMONICS</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OPERANDS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COMMENTS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A1 00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MOV</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AX, [2500H]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of 2500h to accumulator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B1 04</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CL, 04</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to Count register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D3 C0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smtClean="0">
                          <a:latin typeface="Times New Roman" pitchFamily="18" charset="0"/>
                          <a:ea typeface="Times New Roman"/>
                          <a:cs typeface="Times New Roman" pitchFamily="18" charset="0"/>
                        </a:rPr>
                        <a:t>ROL / ROR</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AX, CL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Rotate left the contents of accumulator by 4 times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2007</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A3 50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MOV</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[2050H], AX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Move contents of AX is to store in 2050 location</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200A</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INT</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3</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Breaking Interrupt</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304800" y="3657600"/>
          <a:ext cx="8001001" cy="3101329"/>
        </p:xfrm>
        <a:graphic>
          <a:graphicData uri="http://schemas.openxmlformats.org/drawingml/2006/table">
            <a:tbl>
              <a:tblPr/>
              <a:tblGrid>
                <a:gridCol w="562481"/>
                <a:gridCol w="964253"/>
                <a:gridCol w="688752"/>
                <a:gridCol w="1239754"/>
                <a:gridCol w="1102002"/>
                <a:gridCol w="3443759"/>
              </a:tblGrid>
              <a:tr h="364621">
                <a:tc>
                  <a:txBody>
                    <a:bodyPr/>
                    <a:lstStyle/>
                    <a:p>
                      <a:pPr algn="ctr">
                        <a:lnSpc>
                          <a:spcPct val="150000"/>
                        </a:lnSpc>
                        <a:spcAft>
                          <a:spcPts val="0"/>
                        </a:spcAft>
                      </a:pPr>
                      <a:r>
                        <a:rPr lang="en-US" sz="1400" dirty="0">
                          <a:latin typeface="Times New Roman" pitchFamily="18" charset="0"/>
                          <a:ea typeface="Times New Roman"/>
                          <a:cs typeface="Times New Roman" pitchFamily="18" charset="0"/>
                        </a:rPr>
                        <a:t>ADDR</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OPCODE</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LABEL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MNEMONICS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OPERANDS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COMMENTS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68380">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A1 00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MOV</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AX, [2500H]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of 2500h to accumulator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364621">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B1 04</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CL, 04</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to Count register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719543">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D3 E0/D3E8</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SHL/SHR</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AX, CL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Rotate left the contents of accumulator by 4 times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719543">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2007</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A3 50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[2050H], AX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Move contents of AX is to store in 2050 location</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364621">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200A</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INT</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Breaking Interrupt</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bl>
          </a:graphicData>
        </a:graphic>
      </p:graphicFrame>
      <p:sp>
        <p:nvSpPr>
          <p:cNvPr id="10" name="Rectangle 9"/>
          <p:cNvSpPr/>
          <p:nvPr/>
        </p:nvSpPr>
        <p:spPr>
          <a:xfrm>
            <a:off x="2590800" y="3352800"/>
            <a:ext cx="772969" cy="369332"/>
          </a:xfrm>
          <a:prstGeom prst="rect">
            <a:avLst/>
          </a:prstGeom>
        </p:spPr>
        <p:txBody>
          <a:bodyPr wrap="none">
            <a:spAutoFit/>
          </a:bodyPr>
          <a:lstStyle/>
          <a:p>
            <a:r>
              <a:rPr lang="en-US" b="1" u="sng" dirty="0" smtClean="0">
                <a:solidFill>
                  <a:srgbClr val="FF0000"/>
                </a:solidFill>
              </a:rPr>
              <a:t>SHIFT </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381000"/>
            <a:ext cx="3584379" cy="369332"/>
          </a:xfrm>
          <a:prstGeom prst="rect">
            <a:avLst/>
          </a:prstGeom>
        </p:spPr>
        <p:txBody>
          <a:bodyPr wrap="none">
            <a:spAutoFit/>
          </a:bodyPr>
          <a:lstStyle/>
          <a:p>
            <a:r>
              <a:rPr lang="en-US" b="1" u="sng" dirty="0" smtClean="0">
                <a:solidFill>
                  <a:srgbClr val="FF0000"/>
                </a:solidFill>
              </a:rPr>
              <a:t>ADDITION OF TWO ASCII NUMBERS</a:t>
            </a:r>
            <a:endParaRPr lang="en-IN" b="1" u="sng" dirty="0">
              <a:solidFill>
                <a:srgbClr val="FF0000"/>
              </a:solidFill>
            </a:endParaRPr>
          </a:p>
        </p:txBody>
      </p:sp>
      <p:graphicFrame>
        <p:nvGraphicFramePr>
          <p:cNvPr id="8" name="Table 7"/>
          <p:cNvGraphicFramePr>
            <a:graphicFrameLocks noGrp="1"/>
          </p:cNvGraphicFramePr>
          <p:nvPr/>
        </p:nvGraphicFramePr>
        <p:xfrm>
          <a:off x="1219200" y="914400"/>
          <a:ext cx="7467601" cy="3733803"/>
        </p:xfrm>
        <a:graphic>
          <a:graphicData uri="http://schemas.openxmlformats.org/drawingml/2006/table">
            <a:tbl>
              <a:tblPr/>
              <a:tblGrid>
                <a:gridCol w="653549"/>
                <a:gridCol w="1028536"/>
                <a:gridCol w="642834"/>
                <a:gridCol w="1157104"/>
                <a:gridCol w="1028536"/>
                <a:gridCol w="2957042"/>
              </a:tblGrid>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ADDR</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OPCODE</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LABEL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MNEMONICS</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OPERANDS</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COMMENTS</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B4 00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AH, 00H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Clear accumulator</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2002</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A0 00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AL, [2500H]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Load contents of 2500h to </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8B 1E 01 25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BL, [2501H]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Loading contents 2501H to BL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821124">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2009</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00 D8</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ADD</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AL, BL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Add contents of BL to and store result in </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200B</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37</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AAA</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ASCII adjustment after addition</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A3 50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[2050H], AX</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Store result in AX in to 2050 location</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r h="416097">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200F</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INT</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Breaking Interrupt</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2133600" y="5334000"/>
          <a:ext cx="2603500" cy="1318260"/>
        </p:xfrm>
        <a:graphic>
          <a:graphicData uri="http://schemas.openxmlformats.org/drawingml/2006/table">
            <a:tbl>
              <a:tblPr/>
              <a:tblGrid>
                <a:gridCol w="1181100"/>
                <a:gridCol w="1422400"/>
              </a:tblGrid>
              <a:tr h="161925">
                <a:tc>
                  <a:txBody>
                    <a:bodyPr/>
                    <a:lstStyle/>
                    <a:p>
                      <a:pPr algn="ctr">
                        <a:lnSpc>
                          <a:spcPct val="150000"/>
                        </a:lnSpc>
                        <a:spcAft>
                          <a:spcPts val="0"/>
                        </a:spcAft>
                      </a:pPr>
                      <a:r>
                        <a:rPr lang="en-US" sz="1400" dirty="0">
                          <a:latin typeface="Times New Roman" pitchFamily="18" charset="0"/>
                          <a:ea typeface="Times New Roman"/>
                          <a:cs typeface="Times New Roman" pitchFamily="18" charset="0"/>
                        </a:rPr>
                        <a:t>INPUT</a:t>
                      </a:r>
                      <a:endParaRPr lang="en-IN" sz="1400" dirty="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c>
                  <a:txBody>
                    <a:bodyPr/>
                    <a:lstStyle/>
                    <a:p>
                      <a:pPr algn="ctr">
                        <a:lnSpc>
                          <a:spcPct val="150000"/>
                        </a:lnSpc>
                        <a:spcAft>
                          <a:spcPts val="0"/>
                        </a:spcAft>
                      </a:pPr>
                      <a:r>
                        <a:rPr lang="en-US" sz="1400" dirty="0">
                          <a:latin typeface="Times New Roman" pitchFamily="18" charset="0"/>
                          <a:ea typeface="Times New Roman"/>
                          <a:cs typeface="Times New Roman" pitchFamily="18" charset="0"/>
                        </a:rPr>
                        <a:t>OUTPUT</a:t>
                      </a:r>
                      <a:endParaRPr lang="en-IN" sz="1400" dirty="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400">
                          <a:latin typeface="Times New Roman" pitchFamily="18" charset="0"/>
                          <a:ea typeface="Times New Roman"/>
                          <a:cs typeface="Times New Roman" pitchFamily="18" charset="0"/>
                        </a:rPr>
                        <a:t>[2500] = 37</a:t>
                      </a:r>
                      <a:endParaRPr lang="en-IN" sz="140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[2050] = 02</a:t>
                      </a:r>
                      <a:endParaRPr lang="en-IN" sz="140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r>
              <a:tr h="161925">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[2051] = 01</a:t>
                      </a:r>
                      <a:endParaRPr lang="en-IN" sz="140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r>
              <a:tr h="161925">
                <a:tc>
                  <a:txBody>
                    <a:bodyPr/>
                    <a:lstStyle/>
                    <a:p>
                      <a:pPr>
                        <a:lnSpc>
                          <a:spcPct val="150000"/>
                        </a:lnSpc>
                        <a:spcAft>
                          <a:spcPts val="0"/>
                        </a:spcAft>
                      </a:pPr>
                      <a:r>
                        <a:rPr lang="en-US" sz="1400">
                          <a:latin typeface="Times New Roman" pitchFamily="18" charset="0"/>
                          <a:ea typeface="Times New Roman"/>
                          <a:cs typeface="Times New Roman" pitchFamily="18" charset="0"/>
                        </a:rPr>
                        <a:t>[2501] = 35</a:t>
                      </a:r>
                      <a:endParaRPr lang="en-IN" sz="140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c>
                  <a:txBody>
                    <a:bodyPr/>
                    <a:lstStyle/>
                    <a:p>
                      <a:pPr>
                        <a:lnSpc>
                          <a:spcPct val="150000"/>
                        </a:lnSpc>
                        <a:spcAft>
                          <a:spcPts val="0"/>
                        </a:spcAft>
                      </a:pPr>
                      <a:endParaRPr lang="en-US" sz="1400" dirty="0">
                        <a:latin typeface="Times New Roman" pitchFamily="18" charset="0"/>
                        <a:ea typeface="Times New Roman"/>
                        <a:cs typeface="Times New Roman" pitchFamily="18" charset="0"/>
                      </a:endParaRP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381000"/>
            <a:ext cx="2401042" cy="369332"/>
          </a:xfrm>
          <a:prstGeom prst="rect">
            <a:avLst/>
          </a:prstGeom>
        </p:spPr>
        <p:txBody>
          <a:bodyPr wrap="none">
            <a:spAutoFit/>
          </a:bodyPr>
          <a:lstStyle/>
          <a:p>
            <a:r>
              <a:rPr lang="en-US" b="1" u="sng" dirty="0" smtClean="0">
                <a:solidFill>
                  <a:srgbClr val="FF0000"/>
                </a:solidFill>
              </a:rPr>
              <a:t>DECIMAL OPERATIONS </a:t>
            </a:r>
            <a:endParaRPr lang="en-IN" b="1" u="sng" dirty="0">
              <a:solidFill>
                <a:srgbClr val="FF0000"/>
              </a:solidFill>
            </a:endParaRPr>
          </a:p>
        </p:txBody>
      </p:sp>
      <p:sp>
        <p:nvSpPr>
          <p:cNvPr id="56321" name="Rectangle 1"/>
          <p:cNvSpPr>
            <a:spLocks noChangeArrowheads="1"/>
          </p:cNvSpPr>
          <p:nvPr/>
        </p:nvSpPr>
        <p:spPr bwMode="auto">
          <a:xfrm>
            <a:off x="304800" y="1066800"/>
            <a:ext cx="9144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DAA:</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228600" y="1447800"/>
            <a:ext cx="25908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XOR AX, AX</a:t>
            </a:r>
            <a:endParaRPr lang="en-US"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MOV BL,AL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3000H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AL,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BL,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ADD AL,BL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5000H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AL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AL</a:t>
            </a:r>
          </a:p>
          <a:p>
            <a:pPr marL="0" marR="0" lvl="0" indent="0" algn="l" defTabSz="914400" rtl="0" eaLnBrk="0" fontAlgn="base" latinLnBrk="0" hangingPunct="0">
              <a:lnSpc>
                <a:spcPct val="150000"/>
              </a:lnSpc>
              <a:spcBef>
                <a:spcPct val="0"/>
              </a:spcBef>
              <a:spcAft>
                <a:spcPct val="0"/>
              </a:spcAft>
              <a:buClrTx/>
              <a:buSzTx/>
              <a:buFontTx/>
              <a:buNone/>
              <a:tabLst/>
            </a:pPr>
            <a:r>
              <a:rPr lang="en-US" sz="1400" dirty="0" smtClean="0">
                <a:latin typeface="Times New Roman" pitchFamily="18" charset="0"/>
                <a:cs typeface="Times New Roman" pitchFamily="18" charset="0"/>
              </a:rPr>
              <a:t>INT 3</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6323" name="Rectangle 3"/>
          <p:cNvSpPr>
            <a:spLocks noChangeArrowheads="1"/>
          </p:cNvSpPr>
          <p:nvPr/>
        </p:nvSpPr>
        <p:spPr bwMode="auto">
          <a:xfrm>
            <a:off x="5181600" y="1066800"/>
            <a:ext cx="1600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4" name="Rectangle 4"/>
          <p:cNvSpPr>
            <a:spLocks noChangeArrowheads="1"/>
          </p:cNvSpPr>
          <p:nvPr/>
        </p:nvSpPr>
        <p:spPr bwMode="auto">
          <a:xfrm>
            <a:off x="4343400" y="1524000"/>
            <a:ext cx="289560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XOR AX, AX</a:t>
            </a:r>
            <a:endParaRPr lang="en-US"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BL,AL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3000H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AL,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BL,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SUB AL,BL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5000H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AL</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DAS</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INC SI</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MOV [SI], AL</a:t>
            </a:r>
          </a:p>
          <a:p>
            <a:pPr marL="0" marR="0" lvl="0" indent="0" algn="l" defTabSz="914400" rtl="0" eaLnBrk="0" fontAlgn="base" latinLnBrk="0" hangingPunct="0">
              <a:lnSpc>
                <a:spcPct val="150000"/>
              </a:lnSpc>
              <a:spcBef>
                <a:spcPct val="0"/>
              </a:spcBef>
              <a:spcAft>
                <a:spcPct val="0"/>
              </a:spcAft>
              <a:buClrTx/>
              <a:buSzTx/>
              <a:buFontTx/>
              <a:buNone/>
              <a:tabLst/>
            </a:pPr>
            <a:r>
              <a:rPr lang="en-US" sz="1400" dirty="0" smtClean="0">
                <a:latin typeface="Times New Roman" pitchFamily="18" charset="0"/>
                <a:cs typeface="Times New Roman" pitchFamily="18" charset="0"/>
              </a:rPr>
              <a:t>INT 3</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3259610" cy="369332"/>
          </a:xfrm>
          <a:prstGeom prst="rect">
            <a:avLst/>
          </a:prstGeom>
        </p:spPr>
        <p:txBody>
          <a:bodyPr wrap="none">
            <a:spAutoFit/>
          </a:bodyPr>
          <a:lstStyle/>
          <a:p>
            <a:r>
              <a:rPr lang="en-US" b="1" u="sng" dirty="0" smtClean="0"/>
              <a:t>PACKED BCD TO UNPACKED BCD</a:t>
            </a:r>
            <a:endParaRPr lang="en-IN" b="1" u="sng" dirty="0"/>
          </a:p>
        </p:txBody>
      </p:sp>
      <p:graphicFrame>
        <p:nvGraphicFramePr>
          <p:cNvPr id="7" name="Table 6"/>
          <p:cNvGraphicFramePr>
            <a:graphicFrameLocks noGrp="1"/>
          </p:cNvGraphicFramePr>
          <p:nvPr/>
        </p:nvGraphicFramePr>
        <p:xfrm>
          <a:off x="762000" y="1219200"/>
          <a:ext cx="8001000" cy="3607900"/>
        </p:xfrm>
        <a:graphic>
          <a:graphicData uri="http://schemas.openxmlformats.org/drawingml/2006/table">
            <a:tbl>
              <a:tblPr/>
              <a:tblGrid>
                <a:gridCol w="700231"/>
                <a:gridCol w="1102003"/>
                <a:gridCol w="688751"/>
                <a:gridCol w="1242815"/>
                <a:gridCol w="1295400"/>
                <a:gridCol w="2971800"/>
              </a:tblGrid>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ADDR</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OPCODE</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LABEL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MNEMONICS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OPERANDS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c>
                  <a:txBody>
                    <a:bodyPr/>
                    <a:lstStyle/>
                    <a:p>
                      <a:pPr algn="ctr">
                        <a:lnSpc>
                          <a:spcPct val="150000"/>
                        </a:lnSpc>
                        <a:spcAft>
                          <a:spcPts val="0"/>
                        </a:spcAft>
                      </a:pPr>
                      <a:r>
                        <a:rPr lang="en-US" sz="1400">
                          <a:latin typeface="Times New Roman" pitchFamily="18" charset="0"/>
                          <a:ea typeface="Times New Roman"/>
                          <a:cs typeface="Times New Roman" pitchFamily="18" charset="0"/>
                        </a:rPr>
                        <a:t>COMMENTS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A0 50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AL, [2050H]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Move 2050h contents to </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88 C3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Move contents to BL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512519">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80 E3 F0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AND</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BL, 0F0H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AND BL contents with 0F0 and store result in BL</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2008</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B1 04</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CL, 04H</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Load count register with 04h</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200A</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D2 CB</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ROR</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BL, CL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Rotate right BL by 04h times</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200C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88 1E 60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MOV</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[2060H], BL</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of BL to 2060H</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2010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24 0F</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AND</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smtClean="0">
                          <a:latin typeface="Times New Roman" pitchFamily="18" charset="0"/>
                          <a:ea typeface="Times New Roman"/>
                          <a:cs typeface="Times New Roman" pitchFamily="18" charset="0"/>
                        </a:rPr>
                        <a:t>AL, </a:t>
                      </a:r>
                      <a:r>
                        <a:rPr lang="en-US" sz="1400" dirty="0">
                          <a:latin typeface="Times New Roman" pitchFamily="18" charset="0"/>
                          <a:ea typeface="Times New Roman"/>
                          <a:cs typeface="Times New Roman" pitchFamily="18" charset="0"/>
                        </a:rPr>
                        <a:t>0FH</a:t>
                      </a: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AND with 0FH and store result in </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2012</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A2 61 20</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MOV</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[2061H], </a:t>
                      </a:r>
                      <a:r>
                        <a:rPr lang="en-US" sz="1400" dirty="0" smtClean="0">
                          <a:latin typeface="Times New Roman" pitchFamily="18" charset="0"/>
                          <a:ea typeface="Times New Roman"/>
                          <a:cs typeface="Times New Roman" pitchFamily="18" charset="0"/>
                        </a:rPr>
                        <a:t>AL</a:t>
                      </a:r>
                      <a:endParaRPr lang="en-IN" sz="1400" dirty="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 Moving contents of to 2061H</a:t>
                      </a:r>
                      <a:endParaRPr lang="en-IN" sz="140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r h="260632">
                <a:tc>
                  <a:txBody>
                    <a:bodyPr/>
                    <a:lstStyle/>
                    <a:p>
                      <a:pPr algn="ctr">
                        <a:lnSpc>
                          <a:spcPct val="150000"/>
                        </a:lnSpc>
                        <a:spcAft>
                          <a:spcPts val="0"/>
                        </a:spcAft>
                      </a:pPr>
                      <a:r>
                        <a:rPr lang="en-US" sz="1400">
                          <a:latin typeface="Times New Roman" pitchFamily="18" charset="0"/>
                          <a:ea typeface="Times New Roman"/>
                          <a:cs typeface="Times New Roman" pitchFamily="18" charset="0"/>
                        </a:rPr>
                        <a:t>2015</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CC</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endParaRPr lang="en-US"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INT</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a:latin typeface="Times New Roman" pitchFamily="18" charset="0"/>
                          <a:ea typeface="Times New Roman"/>
                          <a:cs typeface="Times New Roman" pitchFamily="18" charset="0"/>
                        </a:rPr>
                        <a:t>3</a:t>
                      </a:r>
                      <a:endParaRPr lang="en-IN" sz="1400">
                        <a:latin typeface="Times New Roman" pitchFamily="18" charset="0"/>
                        <a:ea typeface="Times New Roman"/>
                        <a:cs typeface="Times New Roman" pitchFamily="18" charset="0"/>
                      </a:endParaRPr>
                    </a:p>
                  </a:txBody>
                  <a:tcPr marL="8746" marR="8746" marT="8746" marB="0">
                    <a:lnL>
                      <a:noFill/>
                    </a:lnL>
                    <a:lnR>
                      <a:noFill/>
                    </a:lnR>
                    <a:lnT>
                      <a:noFill/>
                    </a:lnT>
                    <a:lnB>
                      <a:noFill/>
                    </a:lnB>
                  </a:tcPr>
                </a:tc>
                <a:tc>
                  <a:txBody>
                    <a:bodyPr/>
                    <a:lstStyle/>
                    <a:p>
                      <a:pPr>
                        <a:lnSpc>
                          <a:spcPct val="150000"/>
                        </a:lnSpc>
                        <a:spcAft>
                          <a:spcPts val="0"/>
                        </a:spcAft>
                      </a:pPr>
                      <a:r>
                        <a:rPr lang="en-US" sz="1400" dirty="0">
                          <a:latin typeface="Times New Roman" pitchFamily="18" charset="0"/>
                          <a:ea typeface="Times New Roman"/>
                          <a:cs typeface="Times New Roman" pitchFamily="18" charset="0"/>
                        </a:rPr>
                        <a:t>; Breaking interrupt</a:t>
                      </a:r>
                      <a:endParaRPr lang="en-IN" sz="1400" dirty="0">
                        <a:latin typeface="Times New Roman" pitchFamily="18" charset="0"/>
                        <a:ea typeface="Times New Roman"/>
                        <a:cs typeface="Times New Roman" pitchFamily="18" charset="0"/>
                      </a:endParaRPr>
                    </a:p>
                  </a:txBody>
                  <a:tcPr marL="8746" marR="8746" marT="8746"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305800" cy="1200329"/>
          </a:xfrm>
          <a:prstGeom prst="rect">
            <a:avLst/>
          </a:prstGeom>
        </p:spPr>
        <p:txBody>
          <a:bodyPr wrap="square">
            <a:spAutoFit/>
          </a:bodyPr>
          <a:lstStyle/>
          <a:p>
            <a:r>
              <a:rPr lang="en-IN" b="1" dirty="0" smtClean="0"/>
              <a:t>Third Generation (16 - bit Microprocessor)</a:t>
            </a:r>
          </a:p>
          <a:p>
            <a:r>
              <a:rPr lang="en-IN" dirty="0" smtClean="0"/>
              <a:t>The third generation microprocessors, introduced in 1978 were represented by </a:t>
            </a:r>
            <a:r>
              <a:rPr lang="en-IN" b="1" dirty="0" smtClean="0"/>
              <a:t>Intel's 8086, </a:t>
            </a:r>
            <a:r>
              <a:rPr lang="en-IN" b="1" dirty="0" err="1" smtClean="0"/>
              <a:t>Zilog</a:t>
            </a:r>
            <a:r>
              <a:rPr lang="en-IN" b="1" dirty="0" smtClean="0"/>
              <a:t> Z800 and 80286</a:t>
            </a:r>
            <a:r>
              <a:rPr lang="en-IN" dirty="0" smtClean="0"/>
              <a:t>, which were 16 - bit processors with a performance like minicomputers.</a:t>
            </a:r>
            <a:endParaRPr lang="en-IN" dirty="0"/>
          </a:p>
        </p:txBody>
      </p:sp>
      <p:sp>
        <p:nvSpPr>
          <p:cNvPr id="9" name="Rectangle 8"/>
          <p:cNvSpPr/>
          <p:nvPr/>
        </p:nvSpPr>
        <p:spPr>
          <a:xfrm>
            <a:off x="533400" y="1752600"/>
            <a:ext cx="7772400" cy="2585323"/>
          </a:xfrm>
          <a:prstGeom prst="rect">
            <a:avLst/>
          </a:prstGeom>
        </p:spPr>
        <p:txBody>
          <a:bodyPr wrap="square">
            <a:spAutoFit/>
          </a:bodyPr>
          <a:lstStyle/>
          <a:p>
            <a:r>
              <a:rPr lang="en-IN" b="1" dirty="0" smtClean="0"/>
              <a:t>Fourth Generation (32 - bit Microprocessors)</a:t>
            </a:r>
          </a:p>
          <a:p>
            <a:r>
              <a:rPr lang="en-IN" dirty="0" smtClean="0"/>
              <a:t>Several different companies introduced the 32-bit microprocessors, but the most popular one is the </a:t>
            </a:r>
            <a:r>
              <a:rPr lang="en-IN" b="1" dirty="0" smtClean="0"/>
              <a:t>Intel 80386</a:t>
            </a:r>
            <a:r>
              <a:rPr lang="en-IN" dirty="0" smtClean="0"/>
              <a:t>.</a:t>
            </a:r>
          </a:p>
          <a:p>
            <a:endParaRPr lang="en-IN" dirty="0" smtClean="0"/>
          </a:p>
          <a:p>
            <a:r>
              <a:rPr lang="en-IN" b="1" dirty="0" smtClean="0"/>
              <a:t>Fifth Generation (64 - bit Microprocessors)</a:t>
            </a:r>
          </a:p>
          <a:p>
            <a:r>
              <a:rPr lang="en-IN" dirty="0" smtClean="0"/>
              <a:t>From 1995 to now we are in the fifth generation. After 80856, Intel came out with a new processor namely Pentium processor followed by </a:t>
            </a:r>
            <a:r>
              <a:rPr lang="en-IN" b="1" dirty="0" smtClean="0"/>
              <a:t>Pentium Pro CPU</a:t>
            </a:r>
            <a:r>
              <a:rPr lang="en-IN" dirty="0" smtClean="0"/>
              <a:t>, which allows multiple CPUs in a single system to achieve multiprocessing.</a:t>
            </a:r>
          </a:p>
          <a:p>
            <a:r>
              <a:rPr lang="en-IN" dirty="0" smtClean="0"/>
              <a:t>Other improved 64-bit processors are </a:t>
            </a:r>
            <a:r>
              <a:rPr lang="en-IN" b="1" dirty="0" smtClean="0"/>
              <a:t>Celeron, Dual, Quad, </a:t>
            </a:r>
            <a:r>
              <a:rPr lang="en-IN" b="1" dirty="0" err="1" smtClean="0"/>
              <a:t>Octa</a:t>
            </a:r>
            <a:r>
              <a:rPr lang="en-IN" b="1" dirty="0" smtClean="0"/>
              <a:t> Core processors</a:t>
            </a:r>
            <a:r>
              <a:rPr lang="en-IN" dirty="0" smtClean="0"/>
              <a:t>.</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457200" y="228600"/>
            <a:ext cx="235032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(un packed to packed)</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58370" name="Rectangle 2"/>
          <p:cNvSpPr>
            <a:spLocks noChangeArrowheads="1"/>
          </p:cNvSpPr>
          <p:nvPr/>
        </p:nvSpPr>
        <p:spPr bwMode="auto">
          <a:xfrm>
            <a:off x="685800" y="990600"/>
            <a:ext cx="312420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XOR AL, AL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MOV SI, 3000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MOV AL, [SI]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 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MOV BL, [SI]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MOV CL, 04</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ROR BL, CL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ADD AL, BL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 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MOV [SI], AL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 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3733800" y="2133600"/>
            <a:ext cx="3581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RESULT: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INPUT                                OUTPUT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[3000] = 09                                   [3002] = 59</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[3001] = 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733800" y="152400"/>
            <a:ext cx="95692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600" b="1" u="sng" dirty="0" smtClean="0">
                <a:solidFill>
                  <a:srgbClr val="FF0000"/>
                </a:solidFill>
              </a:rPr>
              <a:t>SORTING</a:t>
            </a:r>
            <a:endParaRPr lang="en-IN" sz="1600" b="1" u="sng" dirty="0">
              <a:solidFill>
                <a:srgbClr val="FF0000"/>
              </a:solidFill>
            </a:endParaRPr>
          </a:p>
        </p:txBody>
      </p:sp>
      <p:sp>
        <p:nvSpPr>
          <p:cNvPr id="59393" name="Rectangle 1"/>
          <p:cNvSpPr>
            <a:spLocks noChangeArrowheads="1"/>
          </p:cNvSpPr>
          <p:nvPr/>
        </p:nvSpPr>
        <p:spPr bwMode="auto">
          <a:xfrm>
            <a:off x="685800" y="381000"/>
            <a:ext cx="3581400" cy="4253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DATA SEGMENT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COUNT EQU 2000H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ADDR EQU 2500H</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DATA ENDS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CODE SEGMENT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ASSUME CS:CODE,DS:DATA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START:  MOV AX,DATA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MOV DS,AX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MOV SI,COUNT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MOV BL,[SI]</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DEC BL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L3:     MOV CL,BL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MOV SI,ADDR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410200" y="381000"/>
            <a:ext cx="2895600" cy="3970318"/>
          </a:xfrm>
          <a:prstGeom prst="rect">
            <a:avLst/>
          </a:prstGeom>
        </p:spPr>
        <p:txBody>
          <a:bodyPr wrap="square">
            <a:spAutoFit/>
          </a:bodyPr>
          <a:lstStyle/>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L2:     MOV AL,[SI]</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CMP AL,[SI+1]</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JLE L1</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XCHG [SI+1],AL</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MOV [SI],AL</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L1:     INC SI</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LOOP L2</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DEC BL</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JNZ L3</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        INT 3</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CODE ENDS</a:t>
            </a:r>
            <a:endParaRPr lang="en-US" sz="1400" dirty="0" smtClean="0">
              <a:latin typeface="Arial" pitchFamily="34" charset="0"/>
              <a:cs typeface="Arial" pitchFamily="34" charset="0"/>
            </a:endParaRPr>
          </a:p>
          <a:p>
            <a:pPr lvl="0" eaLnBrk="0" fontAlgn="base" hangingPunct="0">
              <a:lnSpc>
                <a:spcPct val="150000"/>
              </a:lnSpc>
              <a:spcBef>
                <a:spcPct val="0"/>
              </a:spcBef>
              <a:spcAft>
                <a:spcPct val="0"/>
              </a:spcAft>
            </a:pPr>
            <a:r>
              <a:rPr lang="en-US" sz="1400" dirty="0" smtClean="0">
                <a:latin typeface="Arial" pitchFamily="34" charset="0"/>
                <a:ea typeface="Times New Roman" pitchFamily="18" charset="0"/>
                <a:cs typeface="Arial" pitchFamily="34" charset="0"/>
              </a:rPr>
              <a:t>END START</a:t>
            </a:r>
            <a:endParaRPr lang="en-US" sz="1400" dirty="0" smtClean="0">
              <a:latin typeface="Arial" pitchFamily="34" charset="0"/>
              <a:cs typeface="Arial" pitchFamily="34" charset="0"/>
            </a:endParaRPr>
          </a:p>
        </p:txBody>
      </p:sp>
      <p:sp>
        <p:nvSpPr>
          <p:cNvPr id="59394" name="Rectangle 2"/>
          <p:cNvSpPr>
            <a:spLocks noChangeArrowheads="1"/>
          </p:cNvSpPr>
          <p:nvPr/>
        </p:nvSpPr>
        <p:spPr bwMode="auto">
          <a:xfrm>
            <a:off x="2514600" y="4734342"/>
            <a:ext cx="6096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INPUT: 	2500: 05H (NUMBER OF ELEMENTS)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2501: 9A</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2502: 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2503: 93</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2504: 34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2505: 01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OUTPUT:	2501: 01</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2502: 08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2503: 34</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2504: 93</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2505: 9A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DISPLAY STRING ON THE MONITOR</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62025" y="1314450"/>
            <a:ext cx="721995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u="sng" dirty="0" smtClean="0"/>
              <a:t>STRING COMPARISION </a:t>
            </a:r>
            <a:br>
              <a:rPr lang="en-US" b="1" u="sng" dirty="0" smtClean="0"/>
            </a:br>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1219200" y="685800"/>
            <a:ext cx="6477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Y=X</a:t>
            </a:r>
            <a:r>
              <a:rPr lang="en-US" baseline="30000" dirty="0" smtClean="0"/>
              <a:t>2</a:t>
            </a:r>
            <a:r>
              <a:rPr lang="en-US" dirty="0" smtClean="0"/>
              <a:t>+2X+5</a:t>
            </a:r>
            <a:endParaRPr lang="en-US" dirty="0"/>
          </a:p>
        </p:txBody>
      </p:sp>
      <p:sp>
        <p:nvSpPr>
          <p:cNvPr id="4" name="Rectangle 3"/>
          <p:cNvSpPr/>
          <p:nvPr/>
        </p:nvSpPr>
        <p:spPr>
          <a:xfrm>
            <a:off x="2209800" y="1295400"/>
            <a:ext cx="4572000" cy="5355312"/>
          </a:xfrm>
          <a:prstGeom prst="rect">
            <a:avLst/>
          </a:prstGeom>
        </p:spPr>
        <p:txBody>
          <a:bodyPr>
            <a:spAutoFit/>
          </a:bodyPr>
          <a:lstStyle/>
          <a:p>
            <a:r>
              <a:rPr lang="en-US" dirty="0" smtClean="0"/>
              <a:t>CODE SEGMENT</a:t>
            </a:r>
          </a:p>
          <a:p>
            <a:r>
              <a:rPr lang="en-US" dirty="0" smtClean="0"/>
              <a:t>ASSUME CS:CODE</a:t>
            </a:r>
          </a:p>
          <a:p>
            <a:r>
              <a:rPr lang="en-US" dirty="0" smtClean="0"/>
              <a:t>START: XOR AX,AX</a:t>
            </a:r>
          </a:p>
          <a:p>
            <a:r>
              <a:rPr lang="en-US" dirty="0" smtClean="0"/>
              <a:t>MOV BL,AL</a:t>
            </a:r>
          </a:p>
          <a:p>
            <a:r>
              <a:rPr lang="en-US" dirty="0" smtClean="0"/>
              <a:t>MOV DX,AX</a:t>
            </a:r>
          </a:p>
          <a:p>
            <a:r>
              <a:rPr lang="en-US" dirty="0" smtClean="0"/>
              <a:t>MOV SI,2000H</a:t>
            </a:r>
          </a:p>
          <a:p>
            <a:r>
              <a:rPr lang="en-US" dirty="0" smtClean="0"/>
              <a:t>MOV AL,[SI]</a:t>
            </a:r>
          </a:p>
          <a:p>
            <a:r>
              <a:rPr lang="en-US" dirty="0" smtClean="0"/>
              <a:t>MOV BL,AL</a:t>
            </a:r>
          </a:p>
          <a:p>
            <a:r>
              <a:rPr lang="en-US" dirty="0" smtClean="0"/>
              <a:t>MUL BL</a:t>
            </a:r>
          </a:p>
          <a:p>
            <a:r>
              <a:rPr lang="en-US" dirty="0" smtClean="0"/>
              <a:t>MOV DX,AX</a:t>
            </a:r>
          </a:p>
          <a:p>
            <a:r>
              <a:rPr lang="en-US" dirty="0" smtClean="0"/>
              <a:t>MOV AL,02H</a:t>
            </a:r>
          </a:p>
          <a:p>
            <a:r>
              <a:rPr lang="en-US" dirty="0" smtClean="0"/>
              <a:t>MUL BL</a:t>
            </a:r>
          </a:p>
          <a:p>
            <a:r>
              <a:rPr lang="en-US" dirty="0" smtClean="0"/>
              <a:t>ADD AX,DX</a:t>
            </a:r>
          </a:p>
          <a:p>
            <a:r>
              <a:rPr lang="en-US" dirty="0" smtClean="0"/>
              <a:t>ADD AX,05H</a:t>
            </a:r>
          </a:p>
          <a:p>
            <a:r>
              <a:rPr lang="en-US" dirty="0" smtClean="0"/>
              <a:t>INC SI</a:t>
            </a:r>
          </a:p>
          <a:p>
            <a:r>
              <a:rPr lang="en-US" dirty="0" smtClean="0"/>
              <a:t>MOV [SI],AX</a:t>
            </a:r>
          </a:p>
          <a:p>
            <a:r>
              <a:rPr lang="en-US" dirty="0" smtClean="0"/>
              <a:t>INT 3</a:t>
            </a:r>
          </a:p>
          <a:p>
            <a:r>
              <a:rPr lang="en-US" dirty="0" smtClean="0"/>
              <a:t>CODE ENDS</a:t>
            </a:r>
          </a:p>
          <a:p>
            <a:r>
              <a:rPr lang="en-US" dirty="0" smtClean="0"/>
              <a:t>END START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Factorial of a given number</a:t>
            </a:r>
            <a:endParaRPr lang="en-US" dirty="0"/>
          </a:p>
        </p:txBody>
      </p:sp>
      <p:sp>
        <p:nvSpPr>
          <p:cNvPr id="4" name="Rectangle 3"/>
          <p:cNvSpPr/>
          <p:nvPr/>
        </p:nvSpPr>
        <p:spPr>
          <a:xfrm>
            <a:off x="1676400" y="1371600"/>
            <a:ext cx="4572000" cy="4524315"/>
          </a:xfrm>
          <a:prstGeom prst="rect">
            <a:avLst/>
          </a:prstGeom>
        </p:spPr>
        <p:txBody>
          <a:bodyPr>
            <a:spAutoFit/>
          </a:bodyPr>
          <a:lstStyle/>
          <a:p>
            <a:r>
              <a:rPr lang="en-US" dirty="0" smtClean="0"/>
              <a:t>CODE SEGMENT</a:t>
            </a:r>
          </a:p>
          <a:p>
            <a:r>
              <a:rPr lang="en-US" dirty="0" smtClean="0"/>
              <a:t>ASSUME CS:CODE</a:t>
            </a:r>
          </a:p>
          <a:p>
            <a:r>
              <a:rPr lang="en-US" dirty="0" smtClean="0"/>
              <a:t>START: XOR AX,AX</a:t>
            </a:r>
          </a:p>
          <a:p>
            <a:r>
              <a:rPr lang="en-US" dirty="0" smtClean="0"/>
              <a:t>XOR DX,AX</a:t>
            </a:r>
          </a:p>
          <a:p>
            <a:r>
              <a:rPr lang="en-US" dirty="0" smtClean="0"/>
              <a:t>MOV BX,AX</a:t>
            </a:r>
          </a:p>
          <a:p>
            <a:r>
              <a:rPr lang="en-US" dirty="0" smtClean="0"/>
              <a:t>MOV SI,2000H</a:t>
            </a:r>
          </a:p>
          <a:p>
            <a:r>
              <a:rPr lang="en-US" dirty="0" smtClean="0"/>
              <a:t>MOV BL,[SI]</a:t>
            </a:r>
          </a:p>
          <a:p>
            <a:r>
              <a:rPr lang="en-US" dirty="0" smtClean="0"/>
              <a:t>MOV AL,01H</a:t>
            </a:r>
          </a:p>
          <a:p>
            <a:r>
              <a:rPr lang="en-US" dirty="0" smtClean="0"/>
              <a:t>L1: MUL BL</a:t>
            </a:r>
          </a:p>
          <a:p>
            <a:r>
              <a:rPr lang="en-US" dirty="0" smtClean="0"/>
              <a:t>DEC BL</a:t>
            </a:r>
          </a:p>
          <a:p>
            <a:r>
              <a:rPr lang="en-US" dirty="0" smtClean="0"/>
              <a:t>JNZ L1</a:t>
            </a:r>
          </a:p>
          <a:p>
            <a:r>
              <a:rPr lang="en-US" dirty="0" smtClean="0"/>
              <a:t>MOV SI,3000H</a:t>
            </a:r>
          </a:p>
          <a:p>
            <a:r>
              <a:rPr lang="en-US" dirty="0" smtClean="0"/>
              <a:t>MOV [SI],AX</a:t>
            </a:r>
          </a:p>
          <a:p>
            <a:r>
              <a:rPr lang="en-US" dirty="0" smtClean="0"/>
              <a:t>INT 3</a:t>
            </a:r>
          </a:p>
          <a:p>
            <a:r>
              <a:rPr lang="en-US" dirty="0" smtClean="0"/>
              <a:t>CODE ENDS</a:t>
            </a:r>
          </a:p>
          <a:p>
            <a:r>
              <a:rPr lang="en-US" dirty="0" smtClean="0"/>
              <a:t>END START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of 3*3 matrices</a:t>
            </a:r>
            <a:endParaRPr lang="en-US" dirty="0"/>
          </a:p>
        </p:txBody>
      </p:sp>
      <p:sp>
        <p:nvSpPr>
          <p:cNvPr id="4" name="Rectangle 3"/>
          <p:cNvSpPr/>
          <p:nvPr/>
        </p:nvSpPr>
        <p:spPr>
          <a:xfrm>
            <a:off x="2133600" y="1371600"/>
            <a:ext cx="4572000" cy="5355312"/>
          </a:xfrm>
          <a:prstGeom prst="rect">
            <a:avLst/>
          </a:prstGeom>
        </p:spPr>
        <p:txBody>
          <a:bodyPr>
            <a:spAutoFit/>
          </a:bodyPr>
          <a:lstStyle/>
          <a:p>
            <a:r>
              <a:rPr lang="en-US" dirty="0" smtClean="0"/>
              <a:t>CODE SEGMENT</a:t>
            </a:r>
          </a:p>
          <a:p>
            <a:r>
              <a:rPr lang="en-US" dirty="0" smtClean="0"/>
              <a:t>ASSUME CS:CODE</a:t>
            </a:r>
          </a:p>
          <a:p>
            <a:r>
              <a:rPr lang="en-US" dirty="0" smtClean="0"/>
              <a:t>START: XOR AX,AX</a:t>
            </a:r>
          </a:p>
          <a:p>
            <a:r>
              <a:rPr lang="en-US" dirty="0" smtClean="0"/>
              <a:t>XOR DX,AX</a:t>
            </a:r>
          </a:p>
          <a:p>
            <a:r>
              <a:rPr lang="en-US" dirty="0" smtClean="0"/>
              <a:t>MOV BX,AX</a:t>
            </a:r>
          </a:p>
          <a:p>
            <a:r>
              <a:rPr lang="en-US" dirty="0" smtClean="0"/>
              <a:t>MOV SI,2000H</a:t>
            </a:r>
          </a:p>
          <a:p>
            <a:r>
              <a:rPr lang="en-US" dirty="0" smtClean="0"/>
              <a:t>MOV DI,3000H</a:t>
            </a:r>
          </a:p>
          <a:p>
            <a:r>
              <a:rPr lang="en-US" dirty="0" smtClean="0"/>
              <a:t>MOV BX,4000H</a:t>
            </a:r>
          </a:p>
          <a:p>
            <a:r>
              <a:rPr lang="en-US" dirty="0" smtClean="0"/>
              <a:t>MOV CL,09H</a:t>
            </a:r>
          </a:p>
          <a:p>
            <a:r>
              <a:rPr lang="en-US" dirty="0" smtClean="0"/>
              <a:t>L1:MOV AL,[SI]</a:t>
            </a:r>
          </a:p>
          <a:p>
            <a:r>
              <a:rPr lang="en-US" dirty="0" smtClean="0"/>
              <a:t>ADD AL,[DI]</a:t>
            </a:r>
          </a:p>
          <a:p>
            <a:r>
              <a:rPr lang="en-US" dirty="0" smtClean="0"/>
              <a:t>MOV [BX],AL</a:t>
            </a:r>
          </a:p>
          <a:p>
            <a:r>
              <a:rPr lang="en-US" dirty="0" smtClean="0"/>
              <a:t>INC SI</a:t>
            </a:r>
          </a:p>
          <a:p>
            <a:r>
              <a:rPr lang="en-US" dirty="0" smtClean="0"/>
              <a:t>INC DI</a:t>
            </a:r>
          </a:p>
          <a:p>
            <a:r>
              <a:rPr lang="en-US" dirty="0" smtClean="0"/>
              <a:t>INC BX</a:t>
            </a:r>
          </a:p>
          <a:p>
            <a:r>
              <a:rPr lang="en-US" dirty="0" smtClean="0"/>
              <a:t>LOOP L1</a:t>
            </a:r>
          </a:p>
          <a:p>
            <a:r>
              <a:rPr lang="en-US" dirty="0" smtClean="0"/>
              <a:t>INT 3</a:t>
            </a:r>
          </a:p>
          <a:p>
            <a:r>
              <a:rPr lang="en-US" dirty="0" smtClean="0"/>
              <a:t>CODE ENDS</a:t>
            </a:r>
          </a:p>
          <a:p>
            <a:r>
              <a:rPr lang="en-US" dirty="0" smtClean="0"/>
              <a:t>END START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t>Multiplication of two 3* 3 matrices</a:t>
            </a:r>
            <a:endParaRPr lang="en-US" sz="3200" dirty="0"/>
          </a:p>
        </p:txBody>
      </p:sp>
      <p:sp>
        <p:nvSpPr>
          <p:cNvPr id="4" name="Rectangle 3"/>
          <p:cNvSpPr/>
          <p:nvPr/>
        </p:nvSpPr>
        <p:spPr>
          <a:xfrm>
            <a:off x="914400" y="533400"/>
            <a:ext cx="6096000" cy="6463308"/>
          </a:xfrm>
          <a:prstGeom prst="rect">
            <a:avLst/>
          </a:prstGeom>
        </p:spPr>
        <p:txBody>
          <a:bodyPr wrap="square">
            <a:spAutoFit/>
          </a:bodyPr>
          <a:lstStyle/>
          <a:p>
            <a:r>
              <a:rPr lang="en-US" dirty="0" smtClean="0"/>
              <a:t>CODE SEGMENT</a:t>
            </a:r>
          </a:p>
          <a:p>
            <a:r>
              <a:rPr lang="en-US" dirty="0" smtClean="0"/>
              <a:t>ASSUME CS:CODE</a:t>
            </a:r>
          </a:p>
          <a:p>
            <a:r>
              <a:rPr lang="en-US" dirty="0" smtClean="0"/>
              <a:t>START: XOR AX,AX</a:t>
            </a:r>
          </a:p>
          <a:p>
            <a:r>
              <a:rPr lang="en-US" dirty="0" smtClean="0"/>
              <a:t>MOV BX,AX</a:t>
            </a:r>
          </a:p>
          <a:p>
            <a:r>
              <a:rPr lang="en-US" dirty="0" smtClean="0"/>
              <a:t>MOV CX,AX</a:t>
            </a:r>
          </a:p>
          <a:p>
            <a:r>
              <a:rPr lang="en-US" dirty="0" smtClean="0"/>
              <a:t>MOV DX,AX</a:t>
            </a:r>
          </a:p>
          <a:p>
            <a:r>
              <a:rPr lang="en-US" dirty="0" smtClean="0"/>
              <a:t>MOV BP,AX</a:t>
            </a:r>
          </a:p>
          <a:p>
            <a:r>
              <a:rPr lang="en-US" dirty="0" smtClean="0"/>
              <a:t>MOV SI,2000H</a:t>
            </a:r>
          </a:p>
          <a:p>
            <a:r>
              <a:rPr lang="en-US" dirty="0" smtClean="0"/>
              <a:t>MOV BP,3000H</a:t>
            </a:r>
          </a:p>
          <a:p>
            <a:r>
              <a:rPr lang="en-US" dirty="0" smtClean="0"/>
              <a:t>MOV DI,4000H</a:t>
            </a:r>
          </a:p>
          <a:p>
            <a:r>
              <a:rPr lang="en-US" dirty="0" smtClean="0"/>
              <a:t>MOV CL,03H</a:t>
            </a:r>
          </a:p>
          <a:p>
            <a:r>
              <a:rPr lang="en-US" dirty="0" smtClean="0"/>
              <a:t>MOV CH,03H</a:t>
            </a:r>
          </a:p>
          <a:p>
            <a:r>
              <a:rPr lang="en-US" dirty="0" smtClean="0"/>
              <a:t>L3: MOV BH,CH</a:t>
            </a:r>
          </a:p>
          <a:p>
            <a:r>
              <a:rPr lang="en-US" dirty="0" smtClean="0"/>
              <a:t>L2:MOV DH,CH</a:t>
            </a:r>
          </a:p>
          <a:p>
            <a:r>
              <a:rPr lang="en-US" dirty="0" smtClean="0"/>
              <a:t>MOV DL,00H</a:t>
            </a:r>
          </a:p>
          <a:p>
            <a:r>
              <a:rPr lang="en-US" dirty="0" smtClean="0"/>
              <a:t>L1:MOV AL,[SI]</a:t>
            </a:r>
          </a:p>
          <a:p>
            <a:r>
              <a:rPr lang="en-US" dirty="0" smtClean="0"/>
              <a:t>MOV BL,[BP]</a:t>
            </a:r>
          </a:p>
          <a:p>
            <a:r>
              <a:rPr lang="en-US" dirty="0" smtClean="0"/>
              <a:t>MUL BL</a:t>
            </a:r>
          </a:p>
          <a:p>
            <a:r>
              <a:rPr lang="en-US" dirty="0" smtClean="0"/>
              <a:t>ADD DL,AL</a:t>
            </a:r>
          </a:p>
          <a:p>
            <a:r>
              <a:rPr lang="en-US" dirty="0" smtClean="0"/>
              <a:t>INC SI</a:t>
            </a:r>
          </a:p>
          <a:p>
            <a:r>
              <a:rPr lang="en-US" dirty="0" smtClean="0"/>
              <a:t>ADD BP,03H</a:t>
            </a:r>
          </a:p>
          <a:p>
            <a:r>
              <a:rPr lang="en-US" dirty="0" smtClean="0"/>
              <a:t>DEC DH</a:t>
            </a:r>
          </a:p>
          <a:p>
            <a:r>
              <a:rPr lang="en-US" dirty="0" smtClean="0"/>
              <a:t>JNZ L1</a:t>
            </a:r>
          </a:p>
        </p:txBody>
      </p:sp>
      <p:sp>
        <p:nvSpPr>
          <p:cNvPr id="5" name="Rectangle 4"/>
          <p:cNvSpPr/>
          <p:nvPr/>
        </p:nvSpPr>
        <p:spPr>
          <a:xfrm>
            <a:off x="3962400" y="762000"/>
            <a:ext cx="4572000" cy="3970318"/>
          </a:xfrm>
          <a:prstGeom prst="rect">
            <a:avLst/>
          </a:prstGeom>
        </p:spPr>
        <p:txBody>
          <a:bodyPr>
            <a:spAutoFit/>
          </a:bodyPr>
          <a:lstStyle/>
          <a:p>
            <a:r>
              <a:rPr lang="en-US" dirty="0" smtClean="0"/>
              <a:t>MOV [DI],DL</a:t>
            </a:r>
          </a:p>
          <a:p>
            <a:r>
              <a:rPr lang="en-US" dirty="0" smtClean="0"/>
              <a:t>INC DI</a:t>
            </a:r>
          </a:p>
          <a:p>
            <a:r>
              <a:rPr lang="en-US" dirty="0" smtClean="0"/>
              <a:t>SUB SI,03H</a:t>
            </a:r>
          </a:p>
          <a:p>
            <a:r>
              <a:rPr lang="en-US" dirty="0" smtClean="0"/>
              <a:t>SUB BP,09H</a:t>
            </a:r>
          </a:p>
          <a:p>
            <a:r>
              <a:rPr lang="en-US" dirty="0" smtClean="0"/>
              <a:t>INC BP</a:t>
            </a:r>
          </a:p>
          <a:p>
            <a:r>
              <a:rPr lang="en-US" dirty="0" smtClean="0"/>
              <a:t>DEC BH</a:t>
            </a:r>
          </a:p>
          <a:p>
            <a:r>
              <a:rPr lang="en-US" dirty="0" smtClean="0"/>
              <a:t>JNZ L2</a:t>
            </a:r>
          </a:p>
          <a:p>
            <a:r>
              <a:rPr lang="en-US" dirty="0" smtClean="0"/>
              <a:t>ADD SI,03H</a:t>
            </a:r>
          </a:p>
          <a:p>
            <a:r>
              <a:rPr lang="en-US" dirty="0" smtClean="0"/>
              <a:t>MOV BP,3000H</a:t>
            </a:r>
          </a:p>
          <a:p>
            <a:r>
              <a:rPr lang="en-US" dirty="0" smtClean="0"/>
              <a:t>DEC CL</a:t>
            </a:r>
          </a:p>
          <a:p>
            <a:r>
              <a:rPr lang="en-US" dirty="0" smtClean="0"/>
              <a:t>JNZ L3</a:t>
            </a:r>
          </a:p>
          <a:p>
            <a:r>
              <a:rPr lang="en-US" dirty="0" smtClean="0"/>
              <a:t>INT 3</a:t>
            </a:r>
          </a:p>
          <a:p>
            <a:r>
              <a:rPr lang="en-US" dirty="0" smtClean="0"/>
              <a:t>CODE ENDS</a:t>
            </a:r>
          </a:p>
          <a:p>
            <a:r>
              <a:rPr lang="en-US" dirty="0" smtClean="0"/>
              <a:t>END START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t>BCD to Binary (or) BCD to </a:t>
            </a:r>
            <a:r>
              <a:rPr lang="en-US" sz="3200" dirty="0" err="1" smtClean="0"/>
              <a:t>Hexa</a:t>
            </a:r>
            <a:endParaRPr lang="en-US" sz="3200" dirty="0"/>
          </a:p>
        </p:txBody>
      </p:sp>
      <p:sp>
        <p:nvSpPr>
          <p:cNvPr id="4" name="Rectangle 3"/>
          <p:cNvSpPr/>
          <p:nvPr/>
        </p:nvSpPr>
        <p:spPr>
          <a:xfrm>
            <a:off x="914400" y="533400"/>
            <a:ext cx="6096000" cy="6186309"/>
          </a:xfrm>
          <a:prstGeom prst="rect">
            <a:avLst/>
          </a:prstGeom>
        </p:spPr>
        <p:txBody>
          <a:bodyPr wrap="square">
            <a:spAutoFit/>
          </a:bodyPr>
          <a:lstStyle/>
          <a:p>
            <a:r>
              <a:rPr lang="en-US" dirty="0" smtClean="0"/>
              <a:t>CODE SEGMENT</a:t>
            </a:r>
          </a:p>
          <a:p>
            <a:r>
              <a:rPr lang="en-US" dirty="0" smtClean="0"/>
              <a:t>ASSUME CS:CODE</a:t>
            </a:r>
          </a:p>
          <a:p>
            <a:r>
              <a:rPr lang="en-US" dirty="0" smtClean="0"/>
              <a:t>START: XOR AX,AX</a:t>
            </a:r>
          </a:p>
          <a:p>
            <a:r>
              <a:rPr lang="en-US" dirty="0" smtClean="0"/>
              <a:t>MOV BX,AX</a:t>
            </a:r>
          </a:p>
          <a:p>
            <a:r>
              <a:rPr lang="en-US" dirty="0" smtClean="0"/>
              <a:t>MOV CX,AX</a:t>
            </a:r>
          </a:p>
          <a:p>
            <a:r>
              <a:rPr lang="en-US" dirty="0" smtClean="0"/>
              <a:t>MOV DX,AX</a:t>
            </a:r>
          </a:p>
          <a:p>
            <a:r>
              <a:rPr lang="en-US" dirty="0" smtClean="0"/>
              <a:t>MOV SI,3000H</a:t>
            </a:r>
          </a:p>
          <a:p>
            <a:r>
              <a:rPr lang="en-US" dirty="0" smtClean="0"/>
              <a:t>MOV DL,[SI]</a:t>
            </a:r>
          </a:p>
          <a:p>
            <a:r>
              <a:rPr lang="en-US" dirty="0" smtClean="0"/>
              <a:t>MOV DH,DL</a:t>
            </a:r>
          </a:p>
          <a:p>
            <a:r>
              <a:rPr lang="en-US" dirty="0" smtClean="0"/>
              <a:t>AND DL,0FH</a:t>
            </a:r>
          </a:p>
          <a:p>
            <a:r>
              <a:rPr lang="en-US" dirty="0" smtClean="0"/>
              <a:t>AND DH,0F0H</a:t>
            </a:r>
          </a:p>
          <a:p>
            <a:r>
              <a:rPr lang="en-US" dirty="0" smtClean="0"/>
              <a:t>MOV CL,04H</a:t>
            </a:r>
          </a:p>
          <a:p>
            <a:r>
              <a:rPr lang="en-US" dirty="0" smtClean="0"/>
              <a:t>ROR DH,CL</a:t>
            </a:r>
          </a:p>
          <a:p>
            <a:r>
              <a:rPr lang="en-US" dirty="0" smtClean="0"/>
              <a:t>MOV AL,DH</a:t>
            </a:r>
          </a:p>
          <a:p>
            <a:r>
              <a:rPr lang="en-US" dirty="0" smtClean="0"/>
              <a:t>MOV BL,0AH</a:t>
            </a:r>
          </a:p>
          <a:p>
            <a:r>
              <a:rPr lang="en-US" dirty="0" smtClean="0"/>
              <a:t>MUL AL</a:t>
            </a:r>
          </a:p>
          <a:p>
            <a:r>
              <a:rPr lang="en-US" dirty="0" smtClean="0"/>
              <a:t>ADD AL,DL</a:t>
            </a:r>
          </a:p>
          <a:p>
            <a:r>
              <a:rPr lang="en-US" dirty="0" smtClean="0"/>
              <a:t>MOV DI,3000H</a:t>
            </a:r>
          </a:p>
          <a:p>
            <a:r>
              <a:rPr lang="en-US" dirty="0" smtClean="0"/>
              <a:t>MOV [DI],AL</a:t>
            </a:r>
          </a:p>
          <a:p>
            <a:r>
              <a:rPr lang="en-US" dirty="0" smtClean="0"/>
              <a:t>INT 3</a:t>
            </a:r>
          </a:p>
          <a:p>
            <a:r>
              <a:rPr lang="en-US" dirty="0" smtClean="0"/>
              <a:t>CODE ENDS</a:t>
            </a:r>
          </a:p>
          <a:p>
            <a:r>
              <a:rPr lang="en-US" dirty="0" smtClean="0"/>
              <a:t>END START</a:t>
            </a:r>
          </a:p>
        </p:txBody>
      </p:sp>
      <p:sp>
        <p:nvSpPr>
          <p:cNvPr id="6" name="Rectangle 5"/>
          <p:cNvSpPr/>
          <p:nvPr/>
        </p:nvSpPr>
        <p:spPr>
          <a:xfrm>
            <a:off x="3962400" y="1524000"/>
            <a:ext cx="4572000" cy="646331"/>
          </a:xfrm>
          <a:prstGeom prst="rect">
            <a:avLst/>
          </a:prstGeom>
        </p:spPr>
        <p:txBody>
          <a:bodyPr>
            <a:spAutoFit/>
          </a:bodyPr>
          <a:lstStyle/>
          <a:p>
            <a:r>
              <a:rPr lang="en-US" dirty="0" smtClean="0"/>
              <a:t>[2000H] – 75</a:t>
            </a:r>
            <a:r>
              <a:rPr lang="en-US" baseline="-25000" dirty="0" smtClean="0"/>
              <a:t>10</a:t>
            </a:r>
            <a:endParaRPr lang="en-US" dirty="0" smtClean="0"/>
          </a:p>
          <a:p>
            <a:r>
              <a:rPr lang="en-US" dirty="0" smtClean="0"/>
              <a:t>[3000H] – 4B</a:t>
            </a:r>
            <a:r>
              <a:rPr lang="en-US" baseline="-25000" dirty="0" smtClean="0"/>
              <a:t>H</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71500"/>
          </a:xfrm>
        </p:spPr>
        <p:txBody>
          <a:bodyPr>
            <a:normAutofit fontScale="90000"/>
          </a:bodyPr>
          <a:lstStyle/>
          <a:p>
            <a:r>
              <a:rPr lang="en-US" sz="3200" dirty="0" smtClean="0"/>
              <a:t>BCD to Binary (or) BCD to </a:t>
            </a:r>
            <a:r>
              <a:rPr lang="en-US" sz="3200" dirty="0" err="1" smtClean="0"/>
              <a:t>Hexa</a:t>
            </a:r>
            <a:endParaRPr lang="en-US" sz="3200" dirty="0"/>
          </a:p>
        </p:txBody>
      </p:sp>
      <p:sp>
        <p:nvSpPr>
          <p:cNvPr id="4" name="Rectangle 3"/>
          <p:cNvSpPr/>
          <p:nvPr/>
        </p:nvSpPr>
        <p:spPr>
          <a:xfrm>
            <a:off x="914400" y="533400"/>
            <a:ext cx="6096000" cy="6186309"/>
          </a:xfrm>
          <a:prstGeom prst="rect">
            <a:avLst/>
          </a:prstGeom>
        </p:spPr>
        <p:txBody>
          <a:bodyPr wrap="square">
            <a:spAutoFit/>
          </a:bodyPr>
          <a:lstStyle/>
          <a:p>
            <a:r>
              <a:rPr lang="en-US" dirty="0" smtClean="0"/>
              <a:t>CODE SEGMENT</a:t>
            </a:r>
          </a:p>
          <a:p>
            <a:r>
              <a:rPr lang="en-US" dirty="0" smtClean="0"/>
              <a:t>ASSUME CS:CODE</a:t>
            </a:r>
          </a:p>
          <a:p>
            <a:r>
              <a:rPr lang="en-US" dirty="0" smtClean="0"/>
              <a:t>START: XOR AX,AX</a:t>
            </a:r>
          </a:p>
          <a:p>
            <a:r>
              <a:rPr lang="en-US" dirty="0" smtClean="0"/>
              <a:t>MOV BX,AX</a:t>
            </a:r>
          </a:p>
          <a:p>
            <a:r>
              <a:rPr lang="en-US" dirty="0" smtClean="0"/>
              <a:t>MOV CX,AX</a:t>
            </a:r>
          </a:p>
          <a:p>
            <a:r>
              <a:rPr lang="en-US" dirty="0" smtClean="0"/>
              <a:t>MOV DX,AX</a:t>
            </a:r>
          </a:p>
          <a:p>
            <a:r>
              <a:rPr lang="en-US" dirty="0" smtClean="0"/>
              <a:t>MOV SI,3000H</a:t>
            </a:r>
          </a:p>
          <a:p>
            <a:r>
              <a:rPr lang="en-US" dirty="0" smtClean="0"/>
              <a:t>MOV DL,[SI]</a:t>
            </a:r>
          </a:p>
          <a:p>
            <a:r>
              <a:rPr lang="en-US" dirty="0" smtClean="0"/>
              <a:t>MOV DH,DL</a:t>
            </a:r>
          </a:p>
          <a:p>
            <a:r>
              <a:rPr lang="en-US" dirty="0" smtClean="0"/>
              <a:t>AND DL,0FH</a:t>
            </a:r>
          </a:p>
          <a:p>
            <a:r>
              <a:rPr lang="en-US" dirty="0" smtClean="0"/>
              <a:t>AND DH,0F0H</a:t>
            </a:r>
          </a:p>
          <a:p>
            <a:r>
              <a:rPr lang="en-US" dirty="0" smtClean="0"/>
              <a:t>MOV CL,04H</a:t>
            </a:r>
          </a:p>
          <a:p>
            <a:r>
              <a:rPr lang="en-US" dirty="0" smtClean="0"/>
              <a:t>ROR DH,CL</a:t>
            </a:r>
          </a:p>
          <a:p>
            <a:r>
              <a:rPr lang="en-US" dirty="0" smtClean="0"/>
              <a:t>MOV AL,DH</a:t>
            </a:r>
          </a:p>
          <a:p>
            <a:r>
              <a:rPr lang="en-US" dirty="0" smtClean="0"/>
              <a:t>MOV BL,0AH</a:t>
            </a:r>
          </a:p>
          <a:p>
            <a:r>
              <a:rPr lang="en-US" dirty="0" smtClean="0"/>
              <a:t>MUL AL</a:t>
            </a:r>
          </a:p>
          <a:p>
            <a:r>
              <a:rPr lang="en-US" dirty="0" smtClean="0"/>
              <a:t>ADD AL,DL</a:t>
            </a:r>
          </a:p>
          <a:p>
            <a:r>
              <a:rPr lang="en-US" dirty="0" smtClean="0"/>
              <a:t>MOV DI,3000H</a:t>
            </a:r>
          </a:p>
          <a:p>
            <a:r>
              <a:rPr lang="en-US" dirty="0" smtClean="0"/>
              <a:t>MOV [DI],AL</a:t>
            </a:r>
          </a:p>
          <a:p>
            <a:r>
              <a:rPr lang="en-US" dirty="0" smtClean="0"/>
              <a:t>INT 3</a:t>
            </a:r>
          </a:p>
          <a:p>
            <a:r>
              <a:rPr lang="en-US" dirty="0" smtClean="0"/>
              <a:t>CODE ENDS</a:t>
            </a:r>
          </a:p>
          <a:p>
            <a:r>
              <a:rPr lang="en-US" dirty="0" smtClean="0"/>
              <a:t>END START</a:t>
            </a:r>
          </a:p>
        </p:txBody>
      </p:sp>
      <p:sp>
        <p:nvSpPr>
          <p:cNvPr id="6" name="Rectangle 5"/>
          <p:cNvSpPr/>
          <p:nvPr/>
        </p:nvSpPr>
        <p:spPr>
          <a:xfrm>
            <a:off x="3962400" y="1524000"/>
            <a:ext cx="4572000" cy="646331"/>
          </a:xfrm>
          <a:prstGeom prst="rect">
            <a:avLst/>
          </a:prstGeom>
        </p:spPr>
        <p:txBody>
          <a:bodyPr>
            <a:spAutoFit/>
          </a:bodyPr>
          <a:lstStyle/>
          <a:p>
            <a:r>
              <a:rPr lang="en-US" dirty="0" smtClean="0"/>
              <a:t>[2000H] – 75</a:t>
            </a:r>
            <a:r>
              <a:rPr lang="en-US" baseline="-25000" dirty="0" smtClean="0"/>
              <a:t>10</a:t>
            </a:r>
            <a:endParaRPr lang="en-US" dirty="0" smtClean="0"/>
          </a:p>
          <a:p>
            <a:r>
              <a:rPr lang="en-US" dirty="0" smtClean="0"/>
              <a:t>[3000H] – 4B</a:t>
            </a:r>
            <a:r>
              <a:rPr lang="en-US" baseline="-25000" dirty="0" smtClean="0"/>
              <a:t>H</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381000"/>
            <a:ext cx="3884461" cy="369332"/>
          </a:xfrm>
          <a:prstGeom prst="rect">
            <a:avLst/>
          </a:prstGeom>
        </p:spPr>
        <p:txBody>
          <a:bodyPr wrap="none">
            <a:spAutoFit/>
          </a:bodyPr>
          <a:lstStyle/>
          <a:p>
            <a:r>
              <a:rPr lang="en-IN" b="1" dirty="0" smtClean="0">
                <a:solidFill>
                  <a:srgbClr val="FF0000"/>
                </a:solidFill>
              </a:rPr>
              <a:t>Table: Important Intel Microprocessors</a:t>
            </a:r>
            <a:endParaRPr lang="en-IN" b="1" dirty="0">
              <a:solidFill>
                <a:srgbClr val="FF0000"/>
              </a:solidFill>
            </a:endParaRPr>
          </a:p>
        </p:txBody>
      </p:sp>
      <p:graphicFrame>
        <p:nvGraphicFramePr>
          <p:cNvPr id="6" name="Table 5"/>
          <p:cNvGraphicFramePr>
            <a:graphicFrameLocks noGrp="1"/>
          </p:cNvGraphicFramePr>
          <p:nvPr/>
        </p:nvGraphicFramePr>
        <p:xfrm>
          <a:off x="457200" y="914400"/>
          <a:ext cx="8305801" cy="4515630"/>
        </p:xfrm>
        <a:graphic>
          <a:graphicData uri="http://schemas.openxmlformats.org/drawingml/2006/table">
            <a:tbl>
              <a:tblPr/>
              <a:tblGrid>
                <a:gridCol w="1186543"/>
                <a:gridCol w="1186543"/>
                <a:gridCol w="1186543"/>
                <a:gridCol w="1186543"/>
                <a:gridCol w="1186543"/>
                <a:gridCol w="925285"/>
                <a:gridCol w="1447801"/>
              </a:tblGrid>
              <a:tr h="429609">
                <a:tc>
                  <a:txBody>
                    <a:bodyPr/>
                    <a:lstStyle/>
                    <a:p>
                      <a:pPr algn="l" fontAlgn="t"/>
                      <a:r>
                        <a:rPr lang="en-IN" sz="1600">
                          <a:solidFill>
                            <a:srgbClr val="000000"/>
                          </a:solidFill>
                          <a:latin typeface="Times New Roman" pitchFamily="18" charset="0"/>
                          <a:cs typeface="Times New Roman" pitchFamily="18" charset="0"/>
                        </a:rPr>
                        <a:t>Microprocessor</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Year of Invention</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Word Length</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Memory addressing Capacity</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Pins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Clock</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Remarks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316034">
                <a:tc>
                  <a:txBody>
                    <a:bodyPr/>
                    <a:lstStyle/>
                    <a:p>
                      <a:pPr algn="l" fontAlgn="t"/>
                      <a:r>
                        <a:rPr lang="en-IN" sz="1600">
                          <a:solidFill>
                            <a:srgbClr val="000000"/>
                          </a:solidFill>
                          <a:latin typeface="Times New Roman" pitchFamily="18" charset="0"/>
                          <a:cs typeface="Times New Roman" pitchFamily="18" charset="0"/>
                        </a:rPr>
                        <a:t>4004</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1971</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4-bit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 KB</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750 KHz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First Microprocessor</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404919">
                <a:tc>
                  <a:txBody>
                    <a:bodyPr/>
                    <a:lstStyle/>
                    <a:p>
                      <a:pPr algn="l" fontAlgn="t"/>
                      <a:r>
                        <a:rPr lang="en-IN" sz="1600">
                          <a:solidFill>
                            <a:srgbClr val="000000"/>
                          </a:solidFill>
                          <a:latin typeface="Times New Roman" pitchFamily="18" charset="0"/>
                          <a:cs typeface="Times New Roman" pitchFamily="18" charset="0"/>
                        </a:rPr>
                        <a:t>8085</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1976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8-bit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64 KB</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40</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3-6 MHz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Popular 8-bit Microprocessor</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316034">
                <a:tc>
                  <a:txBody>
                    <a:bodyPr/>
                    <a:lstStyle/>
                    <a:p>
                      <a:pPr algn="l" fontAlgn="t"/>
                      <a:r>
                        <a:rPr lang="en-IN" sz="1600">
                          <a:solidFill>
                            <a:srgbClr val="000000"/>
                          </a:solidFill>
                          <a:latin typeface="Times New Roman" pitchFamily="18" charset="0"/>
                          <a:cs typeface="Times New Roman" pitchFamily="18" charset="0"/>
                        </a:rPr>
                        <a:t>8086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1978</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16-bit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1MB</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40</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5-8 MHz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Widely used in PC/XT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404919">
                <a:tc>
                  <a:txBody>
                    <a:bodyPr/>
                    <a:lstStyle/>
                    <a:p>
                      <a:pPr algn="l" fontAlgn="t"/>
                      <a:r>
                        <a:rPr lang="en-IN" sz="1600">
                          <a:solidFill>
                            <a:srgbClr val="000000"/>
                          </a:solidFill>
                          <a:latin typeface="Times New Roman" pitchFamily="18" charset="0"/>
                          <a:cs typeface="Times New Roman" pitchFamily="18" charset="0"/>
                        </a:rPr>
                        <a:t>80286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1982</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16-bit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16MB real, 4 GB virtual</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68</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6-12.5 MHz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Widely used in PC/AT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404919">
                <a:tc>
                  <a:txBody>
                    <a:bodyPr/>
                    <a:lstStyle/>
                    <a:p>
                      <a:pPr algn="l" fontAlgn="t"/>
                      <a:r>
                        <a:rPr lang="en-IN" sz="1600" dirty="0">
                          <a:solidFill>
                            <a:srgbClr val="000000"/>
                          </a:solidFill>
                          <a:latin typeface="Times New Roman" pitchFamily="18" charset="0"/>
                          <a:cs typeface="Times New Roman" pitchFamily="18" charset="0"/>
                        </a:rPr>
                        <a:t>80386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1985</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32-bit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4GB real, 64TB virtual</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dirty="0">
                          <a:solidFill>
                            <a:srgbClr val="000000"/>
                          </a:solidFill>
                          <a:latin typeface="Times New Roman" pitchFamily="18" charset="0"/>
                          <a:cs typeface="Times New Roman" pitchFamily="18" charset="0"/>
                        </a:rPr>
                        <a:t>132 14X14 PGA</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a:solidFill>
                            <a:srgbClr val="000000"/>
                          </a:solidFill>
                          <a:latin typeface="Times New Roman" pitchFamily="18" charset="0"/>
                          <a:cs typeface="Times New Roman" pitchFamily="18" charset="0"/>
                        </a:rPr>
                        <a:t>20-33 MHz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600" dirty="0">
                          <a:solidFill>
                            <a:srgbClr val="000000"/>
                          </a:solidFill>
                          <a:latin typeface="Times New Roman" pitchFamily="18" charset="0"/>
                          <a:cs typeface="Times New Roman" pitchFamily="18" charset="0"/>
                        </a:rPr>
                        <a:t>Contains MMU on chip</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760457">
                <a:tc>
                  <a:txBody>
                    <a:bodyPr/>
                    <a:lstStyle/>
                    <a:p>
                      <a:pPr algn="l" fontAlgn="t"/>
                      <a:r>
                        <a:rPr lang="en-IN" sz="1600">
                          <a:solidFill>
                            <a:srgbClr val="000000"/>
                          </a:solidFill>
                          <a:latin typeface="Times New Roman" pitchFamily="18" charset="0"/>
                          <a:cs typeface="Times New Roman" pitchFamily="18" charset="0"/>
                        </a:rPr>
                        <a:t>80486</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1989</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32-bit</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4GB real, 64TB virtual</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168 17X17 PGA</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a:solidFill>
                            <a:srgbClr val="000000"/>
                          </a:solidFill>
                          <a:latin typeface="Times New Roman" pitchFamily="18" charset="0"/>
                          <a:cs typeface="Times New Roman" pitchFamily="18" charset="0"/>
                        </a:rPr>
                        <a:t>25-100 MHz</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600" dirty="0">
                          <a:solidFill>
                            <a:srgbClr val="000000"/>
                          </a:solidFill>
                          <a:latin typeface="Times New Roman" pitchFamily="18" charset="0"/>
                          <a:cs typeface="Times New Roman" pitchFamily="18" charset="0"/>
                        </a:rPr>
                        <a:t>Contains MMU, cache and FPU, 1.2 million transistors</a:t>
                      </a:r>
                    </a:p>
                  </a:txBody>
                  <a:tcPr marL="24690" marR="24690" marT="24690" marB="2469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152400"/>
            <a:ext cx="3884461" cy="369332"/>
          </a:xfrm>
          <a:prstGeom prst="rect">
            <a:avLst/>
          </a:prstGeom>
        </p:spPr>
        <p:txBody>
          <a:bodyPr wrap="none">
            <a:spAutoFit/>
          </a:bodyPr>
          <a:lstStyle/>
          <a:p>
            <a:r>
              <a:rPr lang="en-IN" b="1" dirty="0" smtClean="0">
                <a:solidFill>
                  <a:srgbClr val="FF0000"/>
                </a:solidFill>
              </a:rPr>
              <a:t>Table: Important Intel Microprocessors</a:t>
            </a:r>
            <a:endParaRPr lang="en-IN" b="1" dirty="0">
              <a:solidFill>
                <a:srgbClr val="FF0000"/>
              </a:solidFill>
            </a:endParaRPr>
          </a:p>
        </p:txBody>
      </p:sp>
      <p:graphicFrame>
        <p:nvGraphicFramePr>
          <p:cNvPr id="6" name="Table 5"/>
          <p:cNvGraphicFramePr>
            <a:graphicFrameLocks noGrp="1"/>
          </p:cNvGraphicFramePr>
          <p:nvPr/>
        </p:nvGraphicFramePr>
        <p:xfrm>
          <a:off x="457200" y="609600"/>
          <a:ext cx="8305801" cy="6109110"/>
        </p:xfrm>
        <a:graphic>
          <a:graphicData uri="http://schemas.openxmlformats.org/drawingml/2006/table">
            <a:tbl>
              <a:tblPr/>
              <a:tblGrid>
                <a:gridCol w="1186543"/>
                <a:gridCol w="1186543"/>
                <a:gridCol w="1186543"/>
                <a:gridCol w="1186543"/>
                <a:gridCol w="1045028"/>
                <a:gridCol w="1143000"/>
                <a:gridCol w="1371601"/>
              </a:tblGrid>
              <a:tr h="429609">
                <a:tc>
                  <a:txBody>
                    <a:bodyPr/>
                    <a:lstStyle/>
                    <a:p>
                      <a:pPr algn="l" fontAlgn="t"/>
                      <a:r>
                        <a:rPr lang="en-IN" sz="1600" dirty="0">
                          <a:solidFill>
                            <a:srgbClr val="000000"/>
                          </a:solidFill>
                          <a:latin typeface="Times New Roman" pitchFamily="18" charset="0"/>
                          <a:cs typeface="Times New Roman" pitchFamily="18" charset="0"/>
                        </a:rPr>
                        <a:t>Microprocessor</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Year of Invention</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dirty="0">
                          <a:solidFill>
                            <a:srgbClr val="000000"/>
                          </a:solidFill>
                          <a:latin typeface="Times New Roman" pitchFamily="18" charset="0"/>
                          <a:cs typeface="Times New Roman" pitchFamily="18" charset="0"/>
                        </a:rPr>
                        <a:t>Word Length</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Memory addressing Capacity</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Pins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Clock</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600">
                          <a:solidFill>
                            <a:srgbClr val="000000"/>
                          </a:solidFill>
                          <a:latin typeface="Times New Roman" pitchFamily="18" charset="0"/>
                          <a:cs typeface="Times New Roman" pitchFamily="18" charset="0"/>
                        </a:rPr>
                        <a:t>Remarks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316034">
                <a:tc>
                  <a:txBody>
                    <a:bodyPr/>
                    <a:lstStyle/>
                    <a:p>
                      <a:pPr algn="l" fontAlgn="t"/>
                      <a:r>
                        <a:rPr lang="en-IN" sz="1400" dirty="0">
                          <a:solidFill>
                            <a:srgbClr val="000000"/>
                          </a:solidFill>
                          <a:latin typeface="Times New Roman" pitchFamily="18" charset="0"/>
                          <a:cs typeface="Times New Roman" pitchFamily="18" charset="0"/>
                        </a:rPr>
                        <a:t>Pentium</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1993</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32-bit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4GB real,32-bit address,64-bit data bus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237 PGA</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60-200</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fr-FR" sz="1400">
                          <a:solidFill>
                            <a:srgbClr val="000000"/>
                          </a:solidFill>
                          <a:latin typeface="Times New Roman" pitchFamily="18" charset="0"/>
                          <a:cs typeface="Times New Roman" pitchFamily="18" charset="0"/>
                        </a:rPr>
                        <a:t>Contains 2 ALUs,2 Caches, FPU, 3.3 Million transistors, 3.3 V, 7.5 million transistors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404919">
                <a:tc>
                  <a:txBody>
                    <a:bodyPr/>
                    <a:lstStyle/>
                    <a:p>
                      <a:pPr algn="l" fontAlgn="t"/>
                      <a:r>
                        <a:rPr lang="en-IN" sz="1400">
                          <a:solidFill>
                            <a:srgbClr val="000000"/>
                          </a:solidFill>
                          <a:latin typeface="Times New Roman" pitchFamily="18" charset="0"/>
                          <a:cs typeface="Times New Roman" pitchFamily="18" charset="0"/>
                        </a:rPr>
                        <a:t>Pentium Pro</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1995</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32-bit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64GB real, 36-bit address bus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387 PGA</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150-200 MHz</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dirty="0">
                          <a:solidFill>
                            <a:srgbClr val="000000"/>
                          </a:solidFill>
                          <a:latin typeface="Times New Roman" pitchFamily="18" charset="0"/>
                          <a:cs typeface="Times New Roman" pitchFamily="18" charset="0"/>
                        </a:rPr>
                        <a:t>It is a data flow processor. It contains second level cache also,3.3 V</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r h="316034">
                <a:tc>
                  <a:txBody>
                    <a:bodyPr/>
                    <a:lstStyle/>
                    <a:p>
                      <a:pPr algn="l" fontAlgn="t"/>
                      <a:r>
                        <a:rPr lang="en-IN" sz="1400">
                          <a:solidFill>
                            <a:srgbClr val="000000"/>
                          </a:solidFill>
                          <a:latin typeface="Times New Roman" pitchFamily="18" charset="0"/>
                          <a:cs typeface="Times New Roman" pitchFamily="18" charset="0"/>
                        </a:rPr>
                        <a:t>Pentium II</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1997</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32-bit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233-400 MHz</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dirty="0">
                          <a:solidFill>
                            <a:srgbClr val="000000"/>
                          </a:solidFill>
                          <a:latin typeface="Times New Roman" pitchFamily="18" charset="0"/>
                          <a:cs typeface="Times New Roman" pitchFamily="18" charset="0"/>
                        </a:rPr>
                        <a:t>All features Pentium pro plus MMX technology,3.3 V, 7.5 million transistors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404919">
                <a:tc>
                  <a:txBody>
                    <a:bodyPr/>
                    <a:lstStyle/>
                    <a:p>
                      <a:pPr algn="l" fontAlgn="t"/>
                      <a:r>
                        <a:rPr lang="en-IN" sz="1400" dirty="0">
                          <a:solidFill>
                            <a:srgbClr val="000000"/>
                          </a:solidFill>
                          <a:latin typeface="Times New Roman" pitchFamily="18" charset="0"/>
                          <a:cs typeface="Times New Roman" pitchFamily="18" charset="0"/>
                        </a:rPr>
                        <a:t>Pentium III</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dirty="0">
                          <a:solidFill>
                            <a:srgbClr val="000000"/>
                          </a:solidFill>
                          <a:latin typeface="Times New Roman" pitchFamily="18" charset="0"/>
                          <a:cs typeface="Times New Roman" pitchFamily="18" charset="0"/>
                        </a:rPr>
                        <a:t>1999</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dirty="0">
                          <a:solidFill>
                            <a:srgbClr val="000000"/>
                          </a:solidFill>
                          <a:latin typeface="Times New Roman" pitchFamily="18" charset="0"/>
                          <a:cs typeface="Times New Roman" pitchFamily="18" charset="0"/>
                        </a:rPr>
                        <a:t>32-bit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64GB</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370 PGA</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600-1.3 MHz</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dirty="0">
                          <a:solidFill>
                            <a:srgbClr val="000000"/>
                          </a:solidFill>
                          <a:latin typeface="Times New Roman" pitchFamily="18" charset="0"/>
                          <a:cs typeface="Times New Roman" pitchFamily="18" charset="0"/>
                        </a:rPr>
                        <a:t>Improved version of Pentium II; 70 new SIMD instructions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381000"/>
            <a:ext cx="3884461" cy="369332"/>
          </a:xfrm>
          <a:prstGeom prst="rect">
            <a:avLst/>
          </a:prstGeom>
        </p:spPr>
        <p:txBody>
          <a:bodyPr wrap="none">
            <a:spAutoFit/>
          </a:bodyPr>
          <a:lstStyle/>
          <a:p>
            <a:r>
              <a:rPr lang="en-IN" b="1" dirty="0" smtClean="0">
                <a:solidFill>
                  <a:srgbClr val="FF0000"/>
                </a:solidFill>
              </a:rPr>
              <a:t>Table: Important Intel Microprocessors</a:t>
            </a:r>
            <a:endParaRPr lang="en-IN" b="1" dirty="0">
              <a:solidFill>
                <a:srgbClr val="FF0000"/>
              </a:solidFill>
            </a:endParaRPr>
          </a:p>
        </p:txBody>
      </p:sp>
      <p:graphicFrame>
        <p:nvGraphicFramePr>
          <p:cNvPr id="6" name="Table 5"/>
          <p:cNvGraphicFramePr>
            <a:graphicFrameLocks noGrp="1"/>
          </p:cNvGraphicFramePr>
          <p:nvPr/>
        </p:nvGraphicFramePr>
        <p:xfrm>
          <a:off x="457200" y="914400"/>
          <a:ext cx="8305801" cy="2438400"/>
        </p:xfrm>
        <a:graphic>
          <a:graphicData uri="http://schemas.openxmlformats.org/drawingml/2006/table">
            <a:tbl>
              <a:tblPr/>
              <a:tblGrid>
                <a:gridCol w="1186543"/>
                <a:gridCol w="1186543"/>
                <a:gridCol w="1186543"/>
                <a:gridCol w="1186543"/>
                <a:gridCol w="1045028"/>
                <a:gridCol w="1143000"/>
                <a:gridCol w="1371601"/>
              </a:tblGrid>
              <a:tr h="834896">
                <a:tc>
                  <a:txBody>
                    <a:bodyPr/>
                    <a:lstStyle/>
                    <a:p>
                      <a:pPr algn="l" fontAlgn="t"/>
                      <a:r>
                        <a:rPr lang="en-IN" sz="1400" dirty="0">
                          <a:solidFill>
                            <a:srgbClr val="000000"/>
                          </a:solidFill>
                          <a:latin typeface="Times New Roman" pitchFamily="18" charset="0"/>
                          <a:cs typeface="Times New Roman" pitchFamily="18" charset="0"/>
                        </a:rPr>
                        <a:t>Microprocessor</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Year of Invention</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Word Length</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Memory addressing Capacity</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Pins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Clock</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400">
                          <a:solidFill>
                            <a:srgbClr val="000000"/>
                          </a:solidFill>
                          <a:latin typeface="Times New Roman" pitchFamily="18" charset="0"/>
                          <a:cs typeface="Times New Roman" pitchFamily="18" charset="0"/>
                        </a:rPr>
                        <a:t>Remarks</a:t>
                      </a:r>
                    </a:p>
                  </a:txBody>
                  <a:tcPr marL="37035" marR="37035" marT="37035" marB="37035">
                    <a:lnL w="9525" cap="flat" cmpd="sng" algn="ctr">
                      <a:solidFill>
                        <a:srgbClr val="60513A"/>
                      </a:solidFill>
                      <a:prstDash val="solid"/>
                      <a:round/>
                      <a:headEnd type="none" w="med" len="med"/>
                      <a:tailEnd type="none" w="med" len="med"/>
                    </a:lnL>
                    <a:lnR w="9525" cap="flat" cmpd="sng" algn="ctr">
                      <a:solidFill>
                        <a:srgbClr val="60513A"/>
                      </a:solidFill>
                      <a:prstDash val="solid"/>
                      <a:round/>
                      <a:headEnd type="none" w="med" len="med"/>
                      <a:tailEnd type="none" w="med" len="med"/>
                    </a:lnR>
                    <a:lnT w="9525" cap="flat" cmpd="sng" algn="ctr">
                      <a:solidFill>
                        <a:srgbClr val="60513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r>
              <a:tr h="926469">
                <a:tc>
                  <a:txBody>
                    <a:bodyPr/>
                    <a:lstStyle/>
                    <a:p>
                      <a:pPr algn="l" fontAlgn="t"/>
                      <a:r>
                        <a:rPr lang="en-IN" sz="1400" dirty="0">
                          <a:solidFill>
                            <a:srgbClr val="000000"/>
                          </a:solidFill>
                          <a:latin typeface="Times New Roman" pitchFamily="18" charset="0"/>
                          <a:cs typeface="Times New Roman" pitchFamily="18" charset="0"/>
                        </a:rPr>
                        <a:t>Pentium 4</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2000</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32-bit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64GB</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423 PGA</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600-1.3 GHz</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l" fontAlgn="t"/>
                      <a:r>
                        <a:rPr lang="en-IN" sz="1400">
                          <a:solidFill>
                            <a:srgbClr val="000000"/>
                          </a:solidFill>
                          <a:latin typeface="Times New Roman" pitchFamily="18" charset="0"/>
                          <a:cs typeface="Times New Roman" pitchFamily="18" charset="0"/>
                        </a:rPr>
                        <a:t>Improved version of Pentium III</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r>
              <a:tr h="677035">
                <a:tc>
                  <a:txBody>
                    <a:bodyPr/>
                    <a:lstStyle/>
                    <a:p>
                      <a:pPr algn="l" fontAlgn="t"/>
                      <a:r>
                        <a:rPr lang="en-IN" sz="1400">
                          <a:solidFill>
                            <a:srgbClr val="000000"/>
                          </a:solidFill>
                          <a:latin typeface="Times New Roman" pitchFamily="18" charset="0"/>
                          <a:cs typeface="Times New Roman" pitchFamily="18" charset="0"/>
                        </a:rPr>
                        <a:t>Itanium</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2001</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64-bit</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64 address lines</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423 PGA</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a:solidFill>
                            <a:srgbClr val="000000"/>
                          </a:solidFill>
                          <a:latin typeface="Times New Roman" pitchFamily="18" charset="0"/>
                          <a:cs typeface="Times New Roman" pitchFamily="18" charset="0"/>
                        </a:rPr>
                        <a:t>733 MHz-1.3 GHz</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l" fontAlgn="t"/>
                      <a:r>
                        <a:rPr lang="en-IN" sz="1400" dirty="0">
                          <a:solidFill>
                            <a:srgbClr val="000000"/>
                          </a:solidFill>
                          <a:latin typeface="Times New Roman" pitchFamily="18" charset="0"/>
                          <a:cs typeface="Times New Roman" pitchFamily="18" charset="0"/>
                        </a:rPr>
                        <a:t>64-bit EPIC Processor</a:t>
                      </a:r>
                    </a:p>
                  </a:txBody>
                  <a:tcPr marL="76200" marR="76200" marT="76200" marB="76200">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r>
            </a:tbl>
          </a:graphicData>
        </a:graphic>
      </p:graphicFrame>
      <p:sp>
        <p:nvSpPr>
          <p:cNvPr id="4" name="Rectangle 3"/>
          <p:cNvSpPr/>
          <p:nvPr/>
        </p:nvSpPr>
        <p:spPr>
          <a:xfrm>
            <a:off x="762000" y="3733800"/>
            <a:ext cx="5867400" cy="3139321"/>
          </a:xfrm>
          <a:prstGeom prst="rect">
            <a:avLst/>
          </a:prstGeom>
        </p:spPr>
        <p:txBody>
          <a:bodyPr wrap="square">
            <a:spAutoFit/>
          </a:bodyPr>
          <a:lstStyle/>
          <a:p>
            <a:r>
              <a:rPr lang="en-IN" b="1" dirty="0" smtClean="0"/>
              <a:t>Where,</a:t>
            </a:r>
            <a:endParaRPr lang="en-IN" dirty="0" smtClean="0"/>
          </a:p>
          <a:p>
            <a:r>
              <a:rPr lang="en-IN" b="1" dirty="0" smtClean="0"/>
              <a:t>PGA</a:t>
            </a:r>
            <a:r>
              <a:rPr lang="en-IN" dirty="0" smtClean="0"/>
              <a:t> - Pin Grid Array</a:t>
            </a:r>
          </a:p>
          <a:p>
            <a:r>
              <a:rPr lang="en-IN" b="1" dirty="0" smtClean="0"/>
              <a:t>MMX</a:t>
            </a:r>
            <a:r>
              <a:rPr lang="en-IN" dirty="0" smtClean="0"/>
              <a:t> - Multi Media </a:t>
            </a:r>
            <a:r>
              <a:rPr lang="en-IN" dirty="0" err="1" smtClean="0"/>
              <a:t>eXtensions</a:t>
            </a:r>
            <a:endParaRPr lang="en-IN" dirty="0" smtClean="0"/>
          </a:p>
          <a:p>
            <a:r>
              <a:rPr lang="en-IN" b="1" dirty="0" smtClean="0"/>
              <a:t>EPIC</a:t>
            </a:r>
            <a:r>
              <a:rPr lang="en-IN" dirty="0" smtClean="0"/>
              <a:t> - Explicitly Parallel Instruction Computing</a:t>
            </a:r>
          </a:p>
          <a:p>
            <a:r>
              <a:rPr lang="en-IN" b="1" dirty="0" smtClean="0"/>
              <a:t>SIMD</a:t>
            </a:r>
            <a:r>
              <a:rPr lang="en-IN" dirty="0" smtClean="0"/>
              <a:t> - Single Instruction Multiple Data</a:t>
            </a:r>
          </a:p>
          <a:p>
            <a:r>
              <a:rPr lang="en-IN" b="1" dirty="0" smtClean="0"/>
              <a:t>ALU</a:t>
            </a:r>
            <a:r>
              <a:rPr lang="en-IN" dirty="0" smtClean="0"/>
              <a:t> - Arithmetic and Logic Unit</a:t>
            </a:r>
          </a:p>
          <a:p>
            <a:r>
              <a:rPr lang="en-IN" b="1" dirty="0" smtClean="0"/>
              <a:t>MMU</a:t>
            </a:r>
            <a:r>
              <a:rPr lang="en-IN" dirty="0" smtClean="0"/>
              <a:t> - Memory Management Unit</a:t>
            </a:r>
          </a:p>
          <a:p>
            <a:r>
              <a:rPr lang="en-IN" b="1" dirty="0" smtClean="0"/>
              <a:t>FPU</a:t>
            </a:r>
            <a:r>
              <a:rPr lang="en-IN" dirty="0" smtClean="0"/>
              <a:t> - Floating Point Unit</a:t>
            </a:r>
          </a:p>
          <a:p>
            <a:r>
              <a:rPr lang="en-IN" b="1" dirty="0" smtClean="0"/>
              <a:t>XT</a:t>
            </a:r>
            <a:r>
              <a:rPr lang="en-IN" dirty="0" smtClean="0"/>
              <a:t> stands for </a:t>
            </a:r>
            <a:r>
              <a:rPr lang="en-IN" dirty="0" err="1" smtClean="0"/>
              <a:t>eXtended</a:t>
            </a:r>
            <a:r>
              <a:rPr lang="en-IN" dirty="0" smtClean="0"/>
              <a:t> Technology.</a:t>
            </a:r>
          </a:p>
          <a:p>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381000"/>
            <a:ext cx="3568669" cy="369332"/>
          </a:xfrm>
          <a:prstGeom prst="rect">
            <a:avLst/>
          </a:prstGeom>
        </p:spPr>
        <p:txBody>
          <a:bodyPr wrap="none">
            <a:spAutoFit/>
          </a:bodyPr>
          <a:lstStyle/>
          <a:p>
            <a:r>
              <a:rPr lang="en-IN" b="1" dirty="0" smtClean="0">
                <a:solidFill>
                  <a:srgbClr val="FF0000"/>
                </a:solidFill>
              </a:rPr>
              <a:t>Basic Terms used in Microprocessor</a:t>
            </a:r>
            <a:endParaRPr lang="en-IN" b="1" dirty="0">
              <a:solidFill>
                <a:srgbClr val="FF0000"/>
              </a:solidFill>
            </a:endParaRPr>
          </a:p>
        </p:txBody>
      </p:sp>
      <p:sp>
        <p:nvSpPr>
          <p:cNvPr id="7" name="Rectangle 6"/>
          <p:cNvSpPr/>
          <p:nvPr/>
        </p:nvSpPr>
        <p:spPr>
          <a:xfrm>
            <a:off x="533400" y="914400"/>
            <a:ext cx="8305800" cy="4524315"/>
          </a:xfrm>
          <a:prstGeom prst="rect">
            <a:avLst/>
          </a:prstGeom>
        </p:spPr>
        <p:txBody>
          <a:bodyPr wrap="square">
            <a:spAutoFit/>
          </a:bodyPr>
          <a:lstStyle/>
          <a:p>
            <a:r>
              <a:rPr lang="en-IN" b="1" dirty="0" smtClean="0"/>
              <a:t>Instruction Set</a:t>
            </a:r>
            <a:r>
              <a:rPr lang="en-IN" dirty="0" smtClean="0"/>
              <a:t> - The group of commands that the microprocessor can understand is called Instruction set. It is an interface between hardware and software.</a:t>
            </a:r>
          </a:p>
          <a:p>
            <a:r>
              <a:rPr lang="en-IN" b="1" dirty="0" smtClean="0"/>
              <a:t>Bus</a:t>
            </a:r>
            <a:r>
              <a:rPr lang="en-IN" dirty="0" smtClean="0"/>
              <a:t> - Set of conductors intended to transmit data, address or control information to different elements in a microprocessor. A microprocessor will have three types of buses, i.e., data bus, address bus, and control bus.</a:t>
            </a:r>
          </a:p>
          <a:p>
            <a:r>
              <a:rPr lang="en-IN" b="1" dirty="0" smtClean="0"/>
              <a:t>IPC (Instructions Per Cycle)</a:t>
            </a:r>
            <a:r>
              <a:rPr lang="en-IN" dirty="0" smtClean="0"/>
              <a:t> - It is a measure of how many instructions a CPU is capable of executing in a single clock.</a:t>
            </a:r>
          </a:p>
          <a:p>
            <a:r>
              <a:rPr lang="en-IN" b="1" dirty="0" smtClean="0"/>
              <a:t>Clock Speed</a:t>
            </a:r>
            <a:r>
              <a:rPr lang="en-IN" dirty="0" smtClean="0"/>
              <a:t> - It is the number of operations per second the processor can perform. It can be expressed in megahertz (MHz) or gigahertz (GHz). It is also called the Clock Rate.</a:t>
            </a:r>
          </a:p>
          <a:p>
            <a:r>
              <a:rPr lang="en-IN" b="1" dirty="0" smtClean="0"/>
              <a:t>Bandwidth</a:t>
            </a:r>
            <a:r>
              <a:rPr lang="en-IN" dirty="0" smtClean="0"/>
              <a:t> - The number of bits processed in a single instruction is called Bandwidth.</a:t>
            </a:r>
          </a:p>
          <a:p>
            <a:r>
              <a:rPr lang="en-IN" b="1" dirty="0" smtClean="0"/>
              <a:t>Word Length</a:t>
            </a:r>
            <a:r>
              <a:rPr lang="en-IN" dirty="0" smtClean="0"/>
              <a:t> - The number of bits the processor can process at a time is called the word length of the processor. 8-bit Microprocessor may process 8 -bit data at a time. The range of word length is from 4 bits to 64 bits depending upon the type of the microcomputer.</a:t>
            </a:r>
          </a:p>
          <a:p>
            <a:r>
              <a:rPr lang="en-IN" b="1" dirty="0" smtClean="0"/>
              <a:t>Data Types</a:t>
            </a:r>
            <a:r>
              <a:rPr lang="en-IN" dirty="0" smtClean="0"/>
              <a:t> - The microprocessor supports multiple data type formats like binary, ASCII, signed and unsigned numbers.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381000"/>
            <a:ext cx="2774862" cy="369332"/>
          </a:xfrm>
          <a:prstGeom prst="rect">
            <a:avLst/>
          </a:prstGeom>
        </p:spPr>
        <p:txBody>
          <a:bodyPr wrap="none">
            <a:spAutoFit/>
          </a:bodyPr>
          <a:lstStyle/>
          <a:p>
            <a:r>
              <a:rPr lang="en-IN" b="1" dirty="0" smtClean="0">
                <a:solidFill>
                  <a:srgbClr val="FF0000"/>
                </a:solidFill>
              </a:rPr>
              <a:t>Working of Microprocessor</a:t>
            </a:r>
            <a:endParaRPr lang="en-IN" b="1" dirty="0">
              <a:solidFill>
                <a:srgbClr val="FF0000"/>
              </a:solidFill>
            </a:endParaRPr>
          </a:p>
        </p:txBody>
      </p:sp>
      <p:sp>
        <p:nvSpPr>
          <p:cNvPr id="7" name="Rectangle 6"/>
          <p:cNvSpPr/>
          <p:nvPr/>
        </p:nvSpPr>
        <p:spPr>
          <a:xfrm>
            <a:off x="533400" y="1143000"/>
            <a:ext cx="8305800" cy="2308324"/>
          </a:xfrm>
          <a:prstGeom prst="rect">
            <a:avLst/>
          </a:prstGeom>
        </p:spPr>
        <p:txBody>
          <a:bodyPr wrap="square">
            <a:spAutoFit/>
          </a:bodyPr>
          <a:lstStyle/>
          <a:p>
            <a:r>
              <a:rPr lang="en-IN" dirty="0" smtClean="0"/>
              <a:t>The microprocessor follows a sequence to execute the instruction: </a:t>
            </a:r>
            <a:r>
              <a:rPr lang="en-IN" b="1" dirty="0" smtClean="0"/>
              <a:t>Fetch, Decode, and then Execute.</a:t>
            </a:r>
          </a:p>
          <a:p>
            <a:r>
              <a:rPr lang="en-IN" dirty="0" smtClean="0"/>
              <a:t>Initially, the instructions are stored in the storage memory of the computer in sequential order. The microprocessor fetches those instructions from the stored area (memory), then decodes it and executes those instructions till STOP instruction is met. Then, it sends the result in binary form to the output port. Between these processes, the register stores the temporary data and ALU (Arithmetic and Logic Unit) performs the computing functions.</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381000"/>
            <a:ext cx="2788649" cy="369332"/>
          </a:xfrm>
          <a:prstGeom prst="rect">
            <a:avLst/>
          </a:prstGeom>
        </p:spPr>
        <p:txBody>
          <a:bodyPr wrap="none">
            <a:spAutoFit/>
          </a:bodyPr>
          <a:lstStyle/>
          <a:p>
            <a:r>
              <a:rPr lang="en-IN" b="1" dirty="0" smtClean="0">
                <a:solidFill>
                  <a:srgbClr val="FF0000"/>
                </a:solidFill>
              </a:rPr>
              <a:t>Features of Microprocessor</a:t>
            </a:r>
            <a:endParaRPr lang="en-IN" b="1" dirty="0">
              <a:solidFill>
                <a:srgbClr val="FF0000"/>
              </a:solidFill>
            </a:endParaRPr>
          </a:p>
        </p:txBody>
      </p:sp>
      <p:sp>
        <p:nvSpPr>
          <p:cNvPr id="7" name="Rectangle 6"/>
          <p:cNvSpPr/>
          <p:nvPr/>
        </p:nvSpPr>
        <p:spPr>
          <a:xfrm>
            <a:off x="533400" y="1143000"/>
            <a:ext cx="8305800" cy="4801314"/>
          </a:xfrm>
          <a:prstGeom prst="rect">
            <a:avLst/>
          </a:prstGeom>
        </p:spPr>
        <p:txBody>
          <a:bodyPr wrap="square">
            <a:spAutoFit/>
          </a:bodyPr>
          <a:lstStyle/>
          <a:p>
            <a:r>
              <a:rPr lang="en-IN" b="1" dirty="0" smtClean="0"/>
              <a:t>Low Cost</a:t>
            </a:r>
            <a:r>
              <a:rPr lang="en-IN" dirty="0" smtClean="0"/>
              <a:t> - Due to integrated circuit technology microprocessors are available at very low cost. It will reduce the cost of a computer system.</a:t>
            </a:r>
          </a:p>
          <a:p>
            <a:r>
              <a:rPr lang="en-IN" b="1" dirty="0" smtClean="0"/>
              <a:t>High Speed</a:t>
            </a:r>
            <a:r>
              <a:rPr lang="en-IN" dirty="0" smtClean="0"/>
              <a:t> - Due to the technology involved in it, the microprocessor can work at very high speed. It can execute millions of instructions per second.</a:t>
            </a:r>
          </a:p>
          <a:p>
            <a:r>
              <a:rPr lang="en-IN" b="1" dirty="0" smtClean="0"/>
              <a:t>Small Size</a:t>
            </a:r>
            <a:r>
              <a:rPr lang="en-IN" dirty="0" smtClean="0"/>
              <a:t> - A microprocessor is fabricated in a very less footprint due to very large scale and ultra large scale integration technology. Because of this, the size of the computer system is reduced.</a:t>
            </a:r>
          </a:p>
          <a:p>
            <a:r>
              <a:rPr lang="en-IN" b="1" dirty="0" smtClean="0"/>
              <a:t>Versatile</a:t>
            </a:r>
            <a:r>
              <a:rPr lang="en-IN" dirty="0" smtClean="0"/>
              <a:t> - The same chip can be used for several applications, therefore, microprocessors are versatile.</a:t>
            </a:r>
          </a:p>
          <a:p>
            <a:r>
              <a:rPr lang="en-IN" b="1" dirty="0" smtClean="0"/>
              <a:t>Low Power Consumption</a:t>
            </a:r>
            <a:r>
              <a:rPr lang="en-IN" dirty="0" smtClean="0"/>
              <a:t> - Microprocessors are using metal oxide semiconductor technology, which consumes less power.</a:t>
            </a:r>
          </a:p>
          <a:p>
            <a:r>
              <a:rPr lang="en-IN" b="1" dirty="0" smtClean="0"/>
              <a:t>Less Heat Generation</a:t>
            </a:r>
            <a:r>
              <a:rPr lang="en-IN" dirty="0" smtClean="0"/>
              <a:t> - Microprocessors uses semiconductor technology which will not emit much heat as compared to vacuum tube devices.</a:t>
            </a:r>
          </a:p>
          <a:p>
            <a:r>
              <a:rPr lang="en-IN" b="1" dirty="0" smtClean="0"/>
              <a:t>Reliable</a:t>
            </a:r>
            <a:r>
              <a:rPr lang="en-IN" dirty="0" smtClean="0"/>
              <a:t> - Since microprocessors use semiconductor technology, therefore, the failure rate is very less. Hence it is very reliable.</a:t>
            </a:r>
          </a:p>
          <a:p>
            <a:r>
              <a:rPr lang="en-IN" b="1" dirty="0" smtClean="0"/>
              <a:t>Portable</a:t>
            </a:r>
            <a:r>
              <a:rPr lang="en-IN" dirty="0" smtClean="0"/>
              <a:t> - Due to the small size and low power consumption microprocessors are portable.</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2306</Words>
  <Application>Microsoft Office PowerPoint</Application>
  <PresentationFormat>On-screen Show (4:3)</PresentationFormat>
  <Paragraphs>857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What is a Microprocessor?</vt:lpstr>
      <vt:lpstr>Slide 2</vt:lpstr>
      <vt:lpstr>Slide 3</vt:lpstr>
      <vt:lpstr>Slide 4</vt:lpstr>
      <vt:lpstr>Slide 5</vt:lpstr>
      <vt:lpstr>Slide 6</vt:lpstr>
      <vt:lpstr>Slide 7</vt:lpstr>
      <vt:lpstr>Slide 8</vt:lpstr>
      <vt:lpstr>Slide 9</vt:lpstr>
      <vt:lpstr>8086</vt:lpstr>
      <vt:lpstr>Slide 11</vt:lpstr>
      <vt:lpstr>Block Diagram</vt:lpstr>
      <vt:lpstr>Pipelining</vt:lpstr>
      <vt:lpstr>Slide 14</vt:lpstr>
      <vt:lpstr>Segment Registers</vt:lpstr>
      <vt:lpstr>Slide 16</vt:lpstr>
      <vt:lpstr>Segment Memory Organization</vt:lpstr>
      <vt:lpstr>Instruction Set</vt:lpstr>
      <vt:lpstr>Addressing Modes</vt:lpstr>
      <vt:lpstr>Assembler Directives</vt:lpstr>
      <vt:lpstr>Slide 21</vt:lpstr>
      <vt:lpstr>Slide 22</vt:lpstr>
      <vt:lpstr>Slide 23</vt:lpstr>
      <vt:lpstr>Slide 24</vt:lpstr>
      <vt:lpstr>Slide 25</vt:lpstr>
      <vt:lpstr>Slide 26</vt:lpstr>
      <vt:lpstr>Slide 27</vt:lpstr>
      <vt:lpstr>Slide 28</vt:lpstr>
      <vt:lpstr>Slide 29</vt:lpstr>
      <vt:lpstr>Slide 30</vt:lpstr>
      <vt:lpstr>Slide 31</vt:lpstr>
      <vt:lpstr>DISPLAY STRING ON THE MONITOR</vt:lpstr>
      <vt:lpstr>STRING COMPARISION  </vt:lpstr>
      <vt:lpstr>Y=X2+2X+5</vt:lpstr>
      <vt:lpstr>Factorial of a given number</vt:lpstr>
      <vt:lpstr>Addition of 3*3 matrices</vt:lpstr>
      <vt:lpstr>Multiplication of two 3* 3 matrices</vt:lpstr>
      <vt:lpstr>BCD to Binary (or) BCD to Hexa</vt:lpstr>
      <vt:lpstr>BCD to Binary (or) BCD to Hexa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Admin</cp:lastModifiedBy>
  <cp:revision>114</cp:revision>
  <dcterms:created xsi:type="dcterms:W3CDTF">2006-08-16T00:00:00Z</dcterms:created>
  <dcterms:modified xsi:type="dcterms:W3CDTF">2021-09-30T04:14:47Z</dcterms:modified>
</cp:coreProperties>
</file>